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embeddedFontLst>
    <p:embeddedFont>
      <p:font typeface="Arial Narrow" panose="020B0606020202030204" pitchFamily="34" charset="0"/>
      <p:regular r:id="rId20"/>
      <p:bold r:id="rId21"/>
      <p:italic r:id="rId22"/>
      <p:boldItalic r:id="rId23"/>
    </p:embeddedFont>
    <p:embeddedFont>
      <p:font typeface="Calibri" panose="020F0502020204030204" pitchFamily="34" charset="0"/>
      <p:regular r:id="rId24"/>
      <p:bold r:id="rId25"/>
      <p:italic r:id="rId26"/>
      <p:boldItalic r:id="rId27"/>
    </p:embeddedFont>
    <p:embeddedFont>
      <p:font typeface="Libre Franklin Black" pitchFamily="2" charset="0"/>
      <p:bold r:id="rId28"/>
      <p:boldItalic r:id="rId29"/>
    </p:embeddedFont>
    <p:embeddedFont>
      <p:font typeface="Overlock" panose="020B0604020202020204"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4" roundtripDataSignature="AMtx7miVNU+N7pZtCye3UpSXtQg6OKXMp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1677394-9480-4AA3-9A6A-CB155DC627EC}">
  <a:tblStyle styleId="{B1677394-9480-4AA3-9A6A-CB155DC627EC}" styleName="Table_0">
    <a:wholeTbl>
      <a:tcTxStyle b="off" i="off">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DB78BEFA-81DC-48A4-8A63-DE62DCE0A387}" styleName="Table_1">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9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21" Type="http://schemas.openxmlformats.org/officeDocument/2006/relationships/font" Target="fonts/font2.fntdata"/><Relationship Id="rId34"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font" Target="fonts/font14.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font" Target="fonts/font13.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4" name="Google Shape;154;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122113138ef_0_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3" name="Google Shape;163;g122113138ef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122113138ef_0_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1" name="Google Shape;171;g122113138ef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9" name="Google Shape;179;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122113138ef_0_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9" name="Google Shape;189;g122113138ef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1222e7d3420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6" name="Google Shape;196;g1222e7d3420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125d3442dd7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4" name="Google Shape;204;g125d3442dd7_1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1" name="Google Shape;211;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0" name="Google Shape;9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12572eadfd7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8" name="Google Shape;98;g12572eadfd7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122113138e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5" name="Google Shape;105;g122113138ef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22113138ef_0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5" name="Google Shape;115;g122113138ef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122647e4d0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2" name="Google Shape;122;g122647e4d0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122113138ef_0_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7" name="Google Shape;137;g122113138ef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45" name="Google Shape;145;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1"/>
        <p:cNvGrpSpPr/>
        <p:nvPr/>
      </p:nvGrpSpPr>
      <p:grpSpPr>
        <a:xfrm>
          <a:off x="0" y="0"/>
          <a:ext cx="0" cy="0"/>
          <a:chOff x="0" y="0"/>
          <a:chExt cx="0" cy="0"/>
        </a:xfrm>
      </p:grpSpPr>
      <p:sp>
        <p:nvSpPr>
          <p:cNvPr id="12" name="Google Shape;12;p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4"/>
        <p:cNvGrpSpPr/>
        <p:nvPr/>
      </p:nvGrpSpPr>
      <p:grpSpPr>
        <a:xfrm>
          <a:off x="0" y="0"/>
          <a:ext cx="0" cy="0"/>
          <a:chOff x="0" y="0"/>
          <a:chExt cx="0" cy="0"/>
        </a:xfrm>
      </p:grpSpPr>
      <p:sp>
        <p:nvSpPr>
          <p:cNvPr id="75" name="Google Shape;75;p1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17"/>
        <p:cNvGrpSpPr/>
        <p:nvPr/>
      </p:nvGrpSpPr>
      <p:grpSpPr>
        <a:xfrm>
          <a:off x="0" y="0"/>
          <a:ext cx="0" cy="0"/>
          <a:chOff x="0" y="0"/>
          <a:chExt cx="0" cy="0"/>
        </a:xfrm>
      </p:grpSpPr>
      <p:sp>
        <p:nvSpPr>
          <p:cNvPr id="18" name="Google Shape;18;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23"/>
        <p:cNvGrpSpPr/>
        <p:nvPr/>
      </p:nvGrpSpPr>
      <p:grpSpPr>
        <a:xfrm>
          <a:off x="0" y="0"/>
          <a:ext cx="0" cy="0"/>
          <a:chOff x="0" y="0"/>
          <a:chExt cx="0" cy="0"/>
        </a:xfrm>
      </p:grpSpPr>
      <p:sp>
        <p:nvSpPr>
          <p:cNvPr id="24" name="Google Shape;24;p8"/>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29"/>
        <p:cNvGrpSpPr/>
        <p:nvPr/>
      </p:nvGrpSpPr>
      <p:grpSpPr>
        <a:xfrm>
          <a:off x="0" y="0"/>
          <a:ext cx="0" cy="0"/>
          <a:chOff x="0" y="0"/>
          <a:chExt cx="0" cy="0"/>
        </a:xfrm>
      </p:grpSpPr>
      <p:sp>
        <p:nvSpPr>
          <p:cNvPr id="30" name="Google Shape;30;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9"/>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9"/>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36"/>
        <p:cNvGrpSpPr/>
        <p:nvPr/>
      </p:nvGrpSpPr>
      <p:grpSpPr>
        <a:xfrm>
          <a:off x="0" y="0"/>
          <a:ext cx="0" cy="0"/>
          <a:chOff x="0" y="0"/>
          <a:chExt cx="0" cy="0"/>
        </a:xfrm>
      </p:grpSpPr>
      <p:sp>
        <p:nvSpPr>
          <p:cNvPr id="37" name="Google Shape;37;p10"/>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0"/>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0"/>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0"/>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0"/>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45"/>
        <p:cNvGrpSpPr/>
        <p:nvPr/>
      </p:nvGrpSpPr>
      <p:grpSpPr>
        <a:xfrm>
          <a:off x="0" y="0"/>
          <a:ext cx="0" cy="0"/>
          <a:chOff x="0" y="0"/>
          <a:chExt cx="0" cy="0"/>
        </a:xfrm>
      </p:grpSpPr>
      <p:sp>
        <p:nvSpPr>
          <p:cNvPr id="46" name="Google Shape;46;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0"/>
        <p:cNvGrpSpPr/>
        <p:nvPr/>
      </p:nvGrpSpPr>
      <p:grpSpPr>
        <a:xfrm>
          <a:off x="0" y="0"/>
          <a:ext cx="0" cy="0"/>
          <a:chOff x="0" y="0"/>
          <a:chExt cx="0" cy="0"/>
        </a:xfrm>
      </p:grpSpPr>
      <p:sp>
        <p:nvSpPr>
          <p:cNvPr id="51" name="Google Shape;5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4"/>
        <p:cNvGrpSpPr/>
        <p:nvPr/>
      </p:nvGrpSpPr>
      <p:grpSpPr>
        <a:xfrm>
          <a:off x="0" y="0"/>
          <a:ext cx="0" cy="0"/>
          <a:chOff x="0" y="0"/>
          <a:chExt cx="0" cy="0"/>
        </a:xfrm>
      </p:grpSpPr>
      <p:sp>
        <p:nvSpPr>
          <p:cNvPr id="55" name="Google Shape;55;p1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4"/>
          <p:cNvSpPr>
            <a:spLocks noGrp="1"/>
          </p:cNvSpPr>
          <p:nvPr>
            <p:ph type="pic" idx="2"/>
          </p:nvPr>
        </p:nvSpPr>
        <p:spPr>
          <a:xfrm>
            <a:off x="5183188" y="987425"/>
            <a:ext cx="6172200" cy="4873625"/>
          </a:xfrm>
          <a:prstGeom prst="rect">
            <a:avLst/>
          </a:prstGeom>
          <a:noFill/>
          <a:ln>
            <a:noFill/>
          </a:ln>
        </p:spPr>
      </p:sp>
      <p:sp>
        <p:nvSpPr>
          <p:cNvPr id="64" name="Google Shape;64;p1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L"/>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CL"/>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doi.org/10.2307/589632"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mt="20000"/>
          </a:blip>
          <a:stretch>
            <a:fillRect/>
          </a:stretch>
        </a:blipFill>
        <a:effectLst/>
      </p:bgPr>
    </p:bg>
    <p:spTree>
      <p:nvGrpSpPr>
        <p:cNvPr id="1" name="Shape 83"/>
        <p:cNvGrpSpPr/>
        <p:nvPr/>
      </p:nvGrpSpPr>
      <p:grpSpPr>
        <a:xfrm>
          <a:off x="0" y="0"/>
          <a:ext cx="0" cy="0"/>
          <a:chOff x="0" y="0"/>
          <a:chExt cx="0" cy="0"/>
        </a:xfrm>
      </p:grpSpPr>
      <p:sp>
        <p:nvSpPr>
          <p:cNvPr id="84" name="Google Shape;84;p1"/>
          <p:cNvSpPr txBox="1">
            <a:spLocks noGrp="1"/>
          </p:cNvSpPr>
          <p:nvPr>
            <p:ph type="ctrTitle"/>
          </p:nvPr>
        </p:nvSpPr>
        <p:spPr>
          <a:xfrm>
            <a:off x="1524000" y="1344036"/>
            <a:ext cx="9144000" cy="238760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ct val="100000"/>
              <a:buFont typeface="Libre Franklin Black"/>
              <a:buNone/>
            </a:pPr>
            <a:r>
              <a:rPr lang="es-CL">
                <a:latin typeface="Libre Franklin Black"/>
                <a:ea typeface="Libre Franklin Black"/>
                <a:cs typeface="Libre Franklin Black"/>
                <a:sym typeface="Libre Franklin Black"/>
              </a:rPr>
              <a:t>Influencia del habitus de clase en la elección de carrera y universidad</a:t>
            </a:r>
            <a:endParaRPr/>
          </a:p>
        </p:txBody>
      </p:sp>
      <p:sp>
        <p:nvSpPr>
          <p:cNvPr id="85" name="Google Shape;85;p1"/>
          <p:cNvSpPr txBox="1">
            <a:spLocks noGrp="1"/>
          </p:cNvSpPr>
          <p:nvPr>
            <p:ph type="subTitle" idx="1"/>
          </p:nvPr>
        </p:nvSpPr>
        <p:spPr>
          <a:xfrm>
            <a:off x="7299775" y="4480850"/>
            <a:ext cx="4691400" cy="1956300"/>
          </a:xfrm>
          <a:prstGeom prst="rect">
            <a:avLst/>
          </a:prstGeom>
          <a:noFill/>
          <a:ln>
            <a:noFill/>
          </a:ln>
        </p:spPr>
        <p:txBody>
          <a:bodyPr spcFirstLastPara="1" wrap="square" lIns="91425" tIns="45700" rIns="91425" bIns="45700" anchor="t" anchorCtr="0">
            <a:normAutofit fontScale="92500"/>
          </a:bodyPr>
          <a:lstStyle/>
          <a:p>
            <a:pPr marL="0" lvl="0" indent="0" algn="ctr" rtl="0">
              <a:lnSpc>
                <a:spcPct val="90000"/>
              </a:lnSpc>
              <a:spcBef>
                <a:spcPts val="0"/>
              </a:spcBef>
              <a:spcAft>
                <a:spcPts val="0"/>
              </a:spcAft>
              <a:buClr>
                <a:schemeClr val="dk1"/>
              </a:buClr>
              <a:buSzPct val="108108"/>
              <a:buNone/>
            </a:pPr>
            <a:endParaRPr sz="1800">
              <a:latin typeface="Arial Narrow"/>
              <a:ea typeface="Arial Narrow"/>
              <a:cs typeface="Arial Narrow"/>
              <a:sym typeface="Arial Narrow"/>
            </a:endParaRPr>
          </a:p>
          <a:p>
            <a:pPr marL="0" lvl="0" indent="0" algn="ctr" rtl="0">
              <a:lnSpc>
                <a:spcPct val="90000"/>
              </a:lnSpc>
              <a:spcBef>
                <a:spcPts val="0"/>
              </a:spcBef>
              <a:spcAft>
                <a:spcPts val="0"/>
              </a:spcAft>
              <a:buClr>
                <a:schemeClr val="dk1"/>
              </a:buClr>
              <a:buSzPct val="108108"/>
              <a:buNone/>
            </a:pPr>
            <a:r>
              <a:rPr lang="es-CL" sz="1800">
                <a:latin typeface="Arial Narrow"/>
                <a:ea typeface="Arial Narrow"/>
                <a:cs typeface="Arial Narrow"/>
                <a:sym typeface="Arial Narrow"/>
              </a:rPr>
              <a:t>Karina Maldonado </a:t>
            </a:r>
            <a:endParaRPr sz="1800">
              <a:latin typeface="Arial Narrow"/>
              <a:ea typeface="Arial Narrow"/>
              <a:cs typeface="Arial Narrow"/>
              <a:sym typeface="Arial Narrow"/>
            </a:endParaRPr>
          </a:p>
          <a:p>
            <a:pPr marL="0" lvl="0" indent="0" algn="ctr" rtl="0">
              <a:lnSpc>
                <a:spcPct val="90000"/>
              </a:lnSpc>
              <a:spcBef>
                <a:spcPts val="0"/>
              </a:spcBef>
              <a:spcAft>
                <a:spcPts val="0"/>
              </a:spcAft>
              <a:buClr>
                <a:schemeClr val="dk1"/>
              </a:buClr>
              <a:buSzPct val="108108"/>
              <a:buNone/>
            </a:pPr>
            <a:r>
              <a:rPr lang="es-CL" sz="1800">
                <a:latin typeface="Arial Narrow"/>
                <a:ea typeface="Arial Narrow"/>
                <a:cs typeface="Arial Narrow"/>
                <a:sym typeface="Arial Narrow"/>
              </a:rPr>
              <a:t>(kvmaldonado@uc.cl)  </a:t>
            </a:r>
            <a:endParaRPr sz="1800">
              <a:latin typeface="Arial Narrow"/>
              <a:ea typeface="Arial Narrow"/>
              <a:cs typeface="Arial Narrow"/>
              <a:sym typeface="Arial Narrow"/>
            </a:endParaRPr>
          </a:p>
          <a:p>
            <a:pPr marL="0" lvl="0" indent="0" algn="ctr" rtl="0">
              <a:lnSpc>
                <a:spcPct val="90000"/>
              </a:lnSpc>
              <a:spcBef>
                <a:spcPts val="0"/>
              </a:spcBef>
              <a:spcAft>
                <a:spcPts val="0"/>
              </a:spcAft>
              <a:buClr>
                <a:schemeClr val="dk1"/>
              </a:buClr>
              <a:buSzPct val="108108"/>
              <a:buNone/>
            </a:pPr>
            <a:r>
              <a:rPr lang="es-CL" sz="1800">
                <a:latin typeface="Arial Narrow"/>
                <a:ea typeface="Arial Narrow"/>
                <a:cs typeface="Arial Narrow"/>
                <a:sym typeface="Arial Narrow"/>
              </a:rPr>
              <a:t>Yahira Larrondo </a:t>
            </a:r>
            <a:endParaRPr sz="1800">
              <a:latin typeface="Arial Narrow"/>
              <a:ea typeface="Arial Narrow"/>
              <a:cs typeface="Arial Narrow"/>
              <a:sym typeface="Arial Narrow"/>
            </a:endParaRPr>
          </a:p>
          <a:p>
            <a:pPr marL="0" lvl="0" indent="0" algn="ctr" rtl="0">
              <a:lnSpc>
                <a:spcPct val="90000"/>
              </a:lnSpc>
              <a:spcBef>
                <a:spcPts val="0"/>
              </a:spcBef>
              <a:spcAft>
                <a:spcPts val="0"/>
              </a:spcAft>
              <a:buClr>
                <a:schemeClr val="dk1"/>
              </a:buClr>
              <a:buSzPct val="108108"/>
              <a:buNone/>
            </a:pPr>
            <a:r>
              <a:rPr lang="es-CL" sz="1800">
                <a:latin typeface="Arial Narrow"/>
                <a:ea typeface="Arial Narrow"/>
                <a:cs typeface="Arial Narrow"/>
                <a:sym typeface="Arial Narrow"/>
              </a:rPr>
              <a:t>(yahilarrondo@gmail.com)</a:t>
            </a:r>
            <a:endParaRPr sz="1800">
              <a:latin typeface="Arial Narrow"/>
              <a:ea typeface="Arial Narrow"/>
              <a:cs typeface="Arial Narrow"/>
              <a:sym typeface="Arial Narrow"/>
            </a:endParaRPr>
          </a:p>
          <a:p>
            <a:pPr marL="0" lvl="0" indent="0" algn="ctr" rtl="0">
              <a:lnSpc>
                <a:spcPct val="90000"/>
              </a:lnSpc>
              <a:spcBef>
                <a:spcPts val="0"/>
              </a:spcBef>
              <a:spcAft>
                <a:spcPts val="0"/>
              </a:spcAft>
              <a:buClr>
                <a:schemeClr val="dk1"/>
              </a:buClr>
              <a:buSzPct val="108108"/>
              <a:buNone/>
            </a:pPr>
            <a:r>
              <a:rPr lang="es-CL" sz="1800">
                <a:latin typeface="Arial Narrow"/>
                <a:ea typeface="Arial Narrow"/>
                <a:cs typeface="Arial Narrow"/>
                <a:sym typeface="Arial Narrow"/>
              </a:rPr>
              <a:t>Bruno Corradi </a:t>
            </a:r>
            <a:endParaRPr sz="1800">
              <a:latin typeface="Arial Narrow"/>
              <a:ea typeface="Arial Narrow"/>
              <a:cs typeface="Arial Narrow"/>
              <a:sym typeface="Arial Narrow"/>
            </a:endParaRPr>
          </a:p>
          <a:p>
            <a:pPr marL="0" lvl="0" indent="0" algn="ctr" rtl="0">
              <a:lnSpc>
                <a:spcPct val="90000"/>
              </a:lnSpc>
              <a:spcBef>
                <a:spcPts val="0"/>
              </a:spcBef>
              <a:spcAft>
                <a:spcPts val="0"/>
              </a:spcAft>
              <a:buClr>
                <a:schemeClr val="dk1"/>
              </a:buClr>
              <a:buSzPct val="108108"/>
              <a:buNone/>
            </a:pPr>
            <a:r>
              <a:rPr lang="es-CL" sz="1800">
                <a:latin typeface="Arial Narrow"/>
                <a:ea typeface="Arial Narrow"/>
                <a:cs typeface="Arial Narrow"/>
                <a:sym typeface="Arial Narrow"/>
              </a:rPr>
              <a:t>(bruno-corradi@hotmail.com) </a:t>
            </a:r>
            <a:endParaRPr sz="1800">
              <a:latin typeface="Arial Narrow"/>
              <a:ea typeface="Arial Narrow"/>
              <a:cs typeface="Arial Narrow"/>
              <a:sym typeface="Arial Narrow"/>
            </a:endParaRPr>
          </a:p>
          <a:p>
            <a:pPr marL="0" lvl="0" indent="0" algn="ctr" rtl="0">
              <a:lnSpc>
                <a:spcPct val="90000"/>
              </a:lnSpc>
              <a:spcBef>
                <a:spcPts val="0"/>
              </a:spcBef>
              <a:spcAft>
                <a:spcPts val="0"/>
              </a:spcAft>
              <a:buClr>
                <a:schemeClr val="dk1"/>
              </a:buClr>
              <a:buSzPct val="108108"/>
              <a:buNone/>
            </a:pPr>
            <a:endParaRPr sz="1800">
              <a:latin typeface="Arial Narrow"/>
              <a:ea typeface="Arial Narrow"/>
              <a:cs typeface="Arial Narrow"/>
              <a:sym typeface="Arial Narrow"/>
            </a:endParaRPr>
          </a:p>
          <a:p>
            <a:pPr marL="0" lvl="0" indent="0" algn="ctr" rtl="0">
              <a:lnSpc>
                <a:spcPct val="90000"/>
              </a:lnSpc>
              <a:spcBef>
                <a:spcPts val="1000"/>
              </a:spcBef>
              <a:spcAft>
                <a:spcPts val="0"/>
              </a:spcAft>
              <a:buClr>
                <a:schemeClr val="dk1"/>
              </a:buClr>
              <a:buSzPct val="108108"/>
              <a:buNone/>
            </a:pPr>
            <a:r>
              <a:rPr lang="es-CL" sz="1800">
                <a:latin typeface="Arial Narrow"/>
                <a:ea typeface="Arial Narrow"/>
                <a:cs typeface="Arial Narrow"/>
                <a:sym typeface="Arial Narrow"/>
              </a:rPr>
              <a:t>Fondecyt N°1200343</a:t>
            </a:r>
            <a:endParaRPr sz="1800">
              <a:latin typeface="Arial Narrow"/>
              <a:ea typeface="Arial Narrow"/>
              <a:cs typeface="Arial Narrow"/>
              <a:sym typeface="Arial Narrow"/>
            </a:endParaRPr>
          </a:p>
        </p:txBody>
      </p:sp>
      <p:pic>
        <p:nvPicPr>
          <p:cNvPr id="86" name="Google Shape;86;p1"/>
          <p:cNvPicPr preferRelativeResize="0"/>
          <p:nvPr/>
        </p:nvPicPr>
        <p:blipFill rotWithShape="1">
          <a:blip r:embed="rId4">
            <a:alphaModFix/>
          </a:blip>
          <a:srcRect/>
          <a:stretch/>
        </p:blipFill>
        <p:spPr>
          <a:xfrm>
            <a:off x="7178571" y="0"/>
            <a:ext cx="5013429" cy="695967"/>
          </a:xfrm>
          <a:prstGeom prst="rect">
            <a:avLst/>
          </a:prstGeom>
          <a:noFill/>
          <a:ln>
            <a:noFill/>
          </a:ln>
        </p:spPr>
      </p:pic>
      <p:pic>
        <p:nvPicPr>
          <p:cNvPr id="87" name="Google Shape;87;p1" descr="Imagen que contiene Logotipo&#10;&#10;Descripción generada automáticamente"/>
          <p:cNvPicPr preferRelativeResize="0"/>
          <p:nvPr/>
        </p:nvPicPr>
        <p:blipFill rotWithShape="1">
          <a:blip r:embed="rId5">
            <a:alphaModFix/>
          </a:blip>
          <a:srcRect/>
          <a:stretch/>
        </p:blipFill>
        <p:spPr>
          <a:xfrm>
            <a:off x="78970" y="5177962"/>
            <a:ext cx="5616980" cy="162060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mt="12000"/>
          </a:blip>
          <a:stretch>
            <a:fillRect/>
          </a:stretch>
        </a:blipFill>
        <a:effectLst/>
      </p:bgPr>
    </p:bg>
    <p:spTree>
      <p:nvGrpSpPr>
        <p:cNvPr id="1" name="Shape 155"/>
        <p:cNvGrpSpPr/>
        <p:nvPr/>
      </p:nvGrpSpPr>
      <p:grpSpPr>
        <a:xfrm>
          <a:off x="0" y="0"/>
          <a:ext cx="0" cy="0"/>
          <a:chOff x="0" y="0"/>
          <a:chExt cx="0" cy="0"/>
        </a:xfrm>
      </p:grpSpPr>
      <p:sp>
        <p:nvSpPr>
          <p:cNvPr id="156" name="Google Shape;156;p18"/>
          <p:cNvSpPr txBox="1">
            <a:spLocks noGrp="1"/>
          </p:cNvSpPr>
          <p:nvPr>
            <p:ph type="title"/>
          </p:nvPr>
        </p:nvSpPr>
        <p:spPr>
          <a:xfrm>
            <a:off x="518807" y="43810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Libre Franklin Black"/>
              <a:buNone/>
            </a:pPr>
            <a:r>
              <a:rPr lang="es-CL">
                <a:latin typeface="Libre Franklin Black"/>
                <a:ea typeface="Libre Franklin Black"/>
                <a:cs typeface="Libre Franklin Black"/>
                <a:sym typeface="Libre Franklin Black"/>
              </a:rPr>
              <a:t>Resultados. Área del conocimiento II</a:t>
            </a:r>
            <a:endParaRPr/>
          </a:p>
        </p:txBody>
      </p:sp>
      <p:pic>
        <p:nvPicPr>
          <p:cNvPr id="157" name="Google Shape;157;p18" descr="Imagen que contiene Logotipo&#10;&#10;Descripción generada automáticamente"/>
          <p:cNvPicPr preferRelativeResize="0"/>
          <p:nvPr/>
        </p:nvPicPr>
        <p:blipFill rotWithShape="1">
          <a:blip r:embed="rId4">
            <a:alphaModFix/>
          </a:blip>
          <a:srcRect/>
          <a:stretch/>
        </p:blipFill>
        <p:spPr>
          <a:xfrm>
            <a:off x="9545377" y="0"/>
            <a:ext cx="2531127" cy="730280"/>
          </a:xfrm>
          <a:prstGeom prst="rect">
            <a:avLst/>
          </a:prstGeom>
          <a:noFill/>
          <a:ln>
            <a:noFill/>
          </a:ln>
        </p:spPr>
      </p:pic>
      <p:graphicFrame>
        <p:nvGraphicFramePr>
          <p:cNvPr id="158" name="Google Shape;158;p18"/>
          <p:cNvGraphicFramePr/>
          <p:nvPr/>
        </p:nvGraphicFramePr>
        <p:xfrm>
          <a:off x="389327" y="1690825"/>
          <a:ext cx="3000000" cy="3000000"/>
        </p:xfrm>
        <a:graphic>
          <a:graphicData uri="http://schemas.openxmlformats.org/drawingml/2006/table">
            <a:tbl>
              <a:tblPr>
                <a:noFill/>
                <a:tableStyleId>{B1677394-9480-4AA3-9A6A-CB155DC627EC}</a:tableStyleId>
              </a:tblPr>
              <a:tblGrid>
                <a:gridCol w="1800725">
                  <a:extLst>
                    <a:ext uri="{9D8B030D-6E8A-4147-A177-3AD203B41FA5}">
                      <a16:colId xmlns:a16="http://schemas.microsoft.com/office/drawing/2014/main" val="20000"/>
                    </a:ext>
                  </a:extLst>
                </a:gridCol>
                <a:gridCol w="1202425">
                  <a:extLst>
                    <a:ext uri="{9D8B030D-6E8A-4147-A177-3AD203B41FA5}">
                      <a16:colId xmlns:a16="http://schemas.microsoft.com/office/drawing/2014/main" val="20001"/>
                    </a:ext>
                  </a:extLst>
                </a:gridCol>
                <a:gridCol w="1202425">
                  <a:extLst>
                    <a:ext uri="{9D8B030D-6E8A-4147-A177-3AD203B41FA5}">
                      <a16:colId xmlns:a16="http://schemas.microsoft.com/office/drawing/2014/main" val="20002"/>
                    </a:ext>
                  </a:extLst>
                </a:gridCol>
                <a:gridCol w="1202425">
                  <a:extLst>
                    <a:ext uri="{9D8B030D-6E8A-4147-A177-3AD203B41FA5}">
                      <a16:colId xmlns:a16="http://schemas.microsoft.com/office/drawing/2014/main" val="20003"/>
                    </a:ext>
                  </a:extLst>
                </a:gridCol>
                <a:gridCol w="1202425">
                  <a:extLst>
                    <a:ext uri="{9D8B030D-6E8A-4147-A177-3AD203B41FA5}">
                      <a16:colId xmlns:a16="http://schemas.microsoft.com/office/drawing/2014/main" val="20004"/>
                    </a:ext>
                  </a:extLst>
                </a:gridCol>
                <a:gridCol w="1202425">
                  <a:extLst>
                    <a:ext uri="{9D8B030D-6E8A-4147-A177-3AD203B41FA5}">
                      <a16:colId xmlns:a16="http://schemas.microsoft.com/office/drawing/2014/main" val="20005"/>
                    </a:ext>
                  </a:extLst>
                </a:gridCol>
                <a:gridCol w="1202425">
                  <a:extLst>
                    <a:ext uri="{9D8B030D-6E8A-4147-A177-3AD203B41FA5}">
                      <a16:colId xmlns:a16="http://schemas.microsoft.com/office/drawing/2014/main" val="20006"/>
                    </a:ext>
                  </a:extLst>
                </a:gridCol>
                <a:gridCol w="1202425">
                  <a:extLst>
                    <a:ext uri="{9D8B030D-6E8A-4147-A177-3AD203B41FA5}">
                      <a16:colId xmlns:a16="http://schemas.microsoft.com/office/drawing/2014/main" val="20007"/>
                    </a:ext>
                  </a:extLst>
                </a:gridCol>
                <a:gridCol w="1202425">
                  <a:extLst>
                    <a:ext uri="{9D8B030D-6E8A-4147-A177-3AD203B41FA5}">
                      <a16:colId xmlns:a16="http://schemas.microsoft.com/office/drawing/2014/main" val="20008"/>
                    </a:ext>
                  </a:extLst>
                </a:gridCol>
              </a:tblGrid>
              <a:tr h="885325">
                <a:tc rowSpan="2">
                  <a:txBody>
                    <a:bodyPr/>
                    <a:lstStyle/>
                    <a:p>
                      <a:pPr marL="0" marR="0" lvl="0" indent="0" algn="ctr" rtl="0">
                        <a:lnSpc>
                          <a:spcPct val="100000"/>
                        </a:lnSpc>
                        <a:spcBef>
                          <a:spcPts val="0"/>
                        </a:spcBef>
                        <a:spcAft>
                          <a:spcPts val="0"/>
                        </a:spcAft>
                        <a:buNone/>
                      </a:pPr>
                      <a:r>
                        <a:rPr lang="es-CL" sz="2400" u="none" strike="noStrike" cap="none"/>
                        <a:t>Clase social </a:t>
                      </a:r>
                      <a:endParaRPr/>
                    </a:p>
                    <a:p>
                      <a:pPr marL="0" marR="0" lvl="0" indent="0" algn="ctr" rtl="0">
                        <a:lnSpc>
                          <a:spcPct val="100000"/>
                        </a:lnSpc>
                        <a:spcBef>
                          <a:spcPts val="0"/>
                        </a:spcBef>
                        <a:spcAft>
                          <a:spcPts val="0"/>
                        </a:spcAft>
                        <a:buNone/>
                      </a:pPr>
                      <a:r>
                        <a:rPr lang="es-CL" sz="2400" u="none" strike="noStrike" cap="none"/>
                        <a:t>(Ref = clase de servicios)</a:t>
                      </a:r>
                      <a:endParaRPr sz="2400" u="none" strike="noStrike" cap="none"/>
                    </a:p>
                    <a:p>
                      <a:pPr marL="0" marR="0" lvl="0" indent="0" algn="ctr" rtl="0">
                        <a:lnSpc>
                          <a:spcPct val="100000"/>
                        </a:lnSpc>
                        <a:spcBef>
                          <a:spcPts val="0"/>
                        </a:spcBef>
                        <a:spcAft>
                          <a:spcPts val="0"/>
                        </a:spcAft>
                        <a:buNone/>
                      </a:pPr>
                      <a:endParaRPr sz="2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gridSpan="2">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Salud</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STEM</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Admin. &amp; Com.</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Agric.</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extLst>
                  <a:ext uri="{0D108BD9-81ED-4DB2-BD59-A6C34878D82A}">
                    <a16:rowId xmlns:a16="http://schemas.microsoft.com/office/drawing/2014/main" val="10000"/>
                  </a:ext>
                </a:extLst>
              </a:tr>
              <a:tr h="1384825">
                <a:tc vMerge="1">
                  <a:txBody>
                    <a:bodyPr/>
                    <a:lstStyle/>
                    <a:p>
                      <a:endParaRPr lang="es-CL"/>
                    </a:p>
                  </a:txBody>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121375">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Media</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-0.2</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0.9*</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2.6***</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0.1</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-0.8**</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-0.2</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0.1</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1055775">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Trabajadora</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0.0</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-0.1</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5.1***</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4.5***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-1.2***</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-0.8*</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-0.2</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159" name="Google Shape;159;p18"/>
          <p:cNvSpPr txBox="1"/>
          <p:nvPr/>
        </p:nvSpPr>
        <p:spPr>
          <a:xfrm>
            <a:off x="518807" y="6153989"/>
            <a:ext cx="8228100" cy="589875"/>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1000"/>
              </a:spcAft>
              <a:buClr>
                <a:srgbClr val="000000"/>
              </a:buClr>
              <a:buSzPts val="1800"/>
              <a:buFont typeface="Arial"/>
              <a:buNone/>
            </a:pPr>
            <a:r>
              <a:rPr lang="es-CL" sz="1800" b="0" i="0" u="none" strike="noStrike" cap="none">
                <a:solidFill>
                  <a:schemeClr val="dk1"/>
                </a:solidFill>
                <a:latin typeface="Arial"/>
                <a:ea typeface="Arial"/>
                <a:cs typeface="Arial"/>
                <a:sym typeface="Arial"/>
              </a:rPr>
              <a:t>*p-&lt;0.05, **p&lt;0.01, ***p&lt;0.000. </a:t>
            </a:r>
            <a:endParaRPr sz="2200" b="0" i="0" u="none" strike="noStrike" cap="none">
              <a:solidFill>
                <a:srgbClr val="000000"/>
              </a:solidFill>
              <a:latin typeface="Arial"/>
              <a:ea typeface="Arial"/>
              <a:cs typeface="Arial"/>
              <a:sym typeface="Arial"/>
            </a:endParaRPr>
          </a:p>
        </p:txBody>
      </p:sp>
      <p:sp>
        <p:nvSpPr>
          <p:cNvPr id="160" name="Google Shape;160;p18"/>
          <p:cNvSpPr/>
          <p:nvPr/>
        </p:nvSpPr>
        <p:spPr>
          <a:xfrm>
            <a:off x="4632857" y="4131162"/>
            <a:ext cx="2344365" cy="1926077"/>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mt="12000"/>
          </a:blip>
          <a:stretch>
            <a:fillRect/>
          </a:stretch>
        </a:blipFill>
        <a:effectLst/>
      </p:bgPr>
    </p:bg>
    <p:spTree>
      <p:nvGrpSpPr>
        <p:cNvPr id="1" name="Shape 164"/>
        <p:cNvGrpSpPr/>
        <p:nvPr/>
      </p:nvGrpSpPr>
      <p:grpSpPr>
        <a:xfrm>
          <a:off x="0" y="0"/>
          <a:ext cx="0" cy="0"/>
          <a:chOff x="0" y="0"/>
          <a:chExt cx="0" cy="0"/>
        </a:xfrm>
      </p:grpSpPr>
      <p:sp>
        <p:nvSpPr>
          <p:cNvPr id="165" name="Google Shape;165;g122113138ef_0_54"/>
          <p:cNvSpPr txBox="1">
            <a:spLocks noGrp="1"/>
          </p:cNvSpPr>
          <p:nvPr>
            <p:ph type="title"/>
          </p:nvPr>
        </p:nvSpPr>
        <p:spPr>
          <a:xfrm>
            <a:off x="564725" y="13370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Libre Franklin Black"/>
              <a:buNone/>
            </a:pPr>
            <a:r>
              <a:rPr lang="es-CL">
                <a:latin typeface="Libre Franklin Black"/>
                <a:ea typeface="Libre Franklin Black"/>
                <a:cs typeface="Libre Franklin Black"/>
                <a:sym typeface="Libre Franklin Black"/>
              </a:rPr>
              <a:t>Resultados. Costo de la carrera</a:t>
            </a:r>
            <a:endParaRPr/>
          </a:p>
        </p:txBody>
      </p:sp>
      <p:pic>
        <p:nvPicPr>
          <p:cNvPr id="166" name="Google Shape;166;g122113138ef_0_54" descr="Imagen que contiene Logotipo&#10;&#10;Descripción generada automáticamente"/>
          <p:cNvPicPr preferRelativeResize="0"/>
          <p:nvPr/>
        </p:nvPicPr>
        <p:blipFill rotWithShape="1">
          <a:blip r:embed="rId4">
            <a:alphaModFix/>
          </a:blip>
          <a:srcRect/>
          <a:stretch/>
        </p:blipFill>
        <p:spPr>
          <a:xfrm>
            <a:off x="9545377" y="0"/>
            <a:ext cx="2531127" cy="730280"/>
          </a:xfrm>
          <a:prstGeom prst="rect">
            <a:avLst/>
          </a:prstGeom>
          <a:noFill/>
          <a:ln>
            <a:noFill/>
          </a:ln>
        </p:spPr>
      </p:pic>
      <p:sp>
        <p:nvSpPr>
          <p:cNvPr id="167" name="Google Shape;167;g122113138ef_0_54"/>
          <p:cNvSpPr txBox="1"/>
          <p:nvPr/>
        </p:nvSpPr>
        <p:spPr>
          <a:xfrm>
            <a:off x="3138325" y="6227700"/>
            <a:ext cx="7064400" cy="559097"/>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1000"/>
              </a:spcAft>
              <a:buClr>
                <a:srgbClr val="000000"/>
              </a:buClr>
              <a:buSzPts val="1600"/>
              <a:buFont typeface="Arial"/>
              <a:buNone/>
            </a:pPr>
            <a:r>
              <a:rPr lang="es-CL" sz="1600" b="0" i="0" u="none" strike="noStrike" cap="none">
                <a:solidFill>
                  <a:schemeClr val="dk1"/>
                </a:solidFill>
                <a:latin typeface="Arial"/>
                <a:ea typeface="Arial"/>
                <a:cs typeface="Arial"/>
                <a:sym typeface="Arial"/>
              </a:rPr>
              <a:t>*p-&lt;0.05, **p&lt;0.01, ***p&lt;0.000. </a:t>
            </a:r>
            <a:endParaRPr sz="2000" b="0" i="0" u="none" strike="noStrike" cap="none">
              <a:solidFill>
                <a:srgbClr val="000000"/>
              </a:solidFill>
              <a:latin typeface="Arial"/>
              <a:ea typeface="Arial"/>
              <a:cs typeface="Arial"/>
              <a:sym typeface="Arial"/>
            </a:endParaRPr>
          </a:p>
        </p:txBody>
      </p:sp>
      <p:graphicFrame>
        <p:nvGraphicFramePr>
          <p:cNvPr id="168" name="Google Shape;168;g122113138ef_0_54"/>
          <p:cNvGraphicFramePr/>
          <p:nvPr/>
        </p:nvGraphicFramePr>
        <p:xfrm>
          <a:off x="2930689" y="1776691"/>
          <a:ext cx="3000000" cy="3000000"/>
        </p:xfrm>
        <a:graphic>
          <a:graphicData uri="http://schemas.openxmlformats.org/drawingml/2006/table">
            <a:tbl>
              <a:tblPr>
                <a:noFill/>
                <a:tableStyleId>{DB78BEFA-81DC-48A4-8A63-DE62DCE0A387}</a:tableStyleId>
              </a:tblPr>
              <a:tblGrid>
                <a:gridCol w="2238075">
                  <a:extLst>
                    <a:ext uri="{9D8B030D-6E8A-4147-A177-3AD203B41FA5}">
                      <a16:colId xmlns:a16="http://schemas.microsoft.com/office/drawing/2014/main" val="20000"/>
                    </a:ext>
                  </a:extLst>
                </a:gridCol>
                <a:gridCol w="2136950">
                  <a:extLst>
                    <a:ext uri="{9D8B030D-6E8A-4147-A177-3AD203B41FA5}">
                      <a16:colId xmlns:a16="http://schemas.microsoft.com/office/drawing/2014/main" val="20001"/>
                    </a:ext>
                  </a:extLst>
                </a:gridCol>
                <a:gridCol w="2149575">
                  <a:extLst>
                    <a:ext uri="{9D8B030D-6E8A-4147-A177-3AD203B41FA5}">
                      <a16:colId xmlns:a16="http://schemas.microsoft.com/office/drawing/2014/main" val="20002"/>
                    </a:ext>
                  </a:extLst>
                </a:gridCol>
              </a:tblGrid>
              <a:tr h="1023550">
                <a:tc>
                  <a:txBody>
                    <a:bodyPr/>
                    <a:lstStyle/>
                    <a:p>
                      <a:pPr marL="0" marR="0" lvl="0" indent="0" algn="ctr" rtl="0">
                        <a:lnSpc>
                          <a:spcPct val="100000"/>
                        </a:lnSpc>
                        <a:spcBef>
                          <a:spcPts val="0"/>
                        </a:spcBef>
                        <a:spcAft>
                          <a:spcPts val="0"/>
                        </a:spcAft>
                        <a:buNone/>
                      </a:pPr>
                      <a:r>
                        <a:rPr lang="es-CL" sz="2400" b="0" u="none" strike="noStrike" cap="none"/>
                        <a:t>Clase social </a:t>
                      </a:r>
                      <a:endParaRPr/>
                    </a:p>
                    <a:p>
                      <a:pPr marL="0" marR="0" lvl="0" indent="0" algn="ctr" rtl="0">
                        <a:lnSpc>
                          <a:spcPct val="100000"/>
                        </a:lnSpc>
                        <a:spcBef>
                          <a:spcPts val="0"/>
                        </a:spcBef>
                        <a:spcAft>
                          <a:spcPts val="0"/>
                        </a:spcAft>
                        <a:buNone/>
                      </a:pPr>
                      <a:r>
                        <a:rPr lang="es-CL" sz="2400" b="0" u="none" strike="noStrike" cap="none"/>
                        <a:t>(Ref = clase de servicios)</a:t>
                      </a:r>
                      <a:endParaRPr sz="2400" b="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400"/>
                        <a:buFont typeface="Arial"/>
                        <a:buNone/>
                      </a:pPr>
                      <a:r>
                        <a:rPr lang="es-CL" sz="2400" b="0" u="none" strike="noStrike" cap="none">
                          <a:solidFill>
                            <a:schemeClr val="dk1"/>
                          </a:solidFill>
                        </a:rPr>
                        <a:t>2015</a:t>
                      </a:r>
                      <a:endParaRPr sz="24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400"/>
                        <a:buFont typeface="Arial"/>
                        <a:buNone/>
                      </a:pPr>
                      <a:r>
                        <a:rPr lang="es-CL" sz="2400" b="0" u="none" strike="noStrike" cap="none">
                          <a:solidFill>
                            <a:schemeClr val="dk1"/>
                          </a:solidFill>
                        </a:rPr>
                        <a:t>2017</a:t>
                      </a:r>
                      <a:endParaRPr sz="24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1463400">
                <a:tc>
                  <a:txBody>
                    <a:bodyPr/>
                    <a:lstStyle/>
                    <a:p>
                      <a:pPr marL="0" marR="0" lvl="0" indent="0" algn="ctr" rtl="0">
                        <a:lnSpc>
                          <a:spcPct val="115000"/>
                        </a:lnSpc>
                        <a:spcBef>
                          <a:spcPts val="0"/>
                        </a:spcBef>
                        <a:spcAft>
                          <a:spcPts val="0"/>
                        </a:spcAft>
                        <a:buClr>
                          <a:srgbClr val="000000"/>
                        </a:buClr>
                        <a:buSzPts val="2400"/>
                        <a:buFont typeface="Arial"/>
                        <a:buNone/>
                      </a:pPr>
                      <a:r>
                        <a:rPr lang="es-CL" sz="2400" b="0" u="none" strike="noStrike" cap="none">
                          <a:solidFill>
                            <a:schemeClr val="dk1"/>
                          </a:solidFill>
                        </a:rPr>
                        <a:t>Media</a:t>
                      </a:r>
                      <a:endParaRPr sz="24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400"/>
                        <a:buFont typeface="Arial"/>
                        <a:buNone/>
                      </a:pPr>
                      <a:r>
                        <a:rPr lang="es-CL" sz="2400" b="0" u="none" strike="noStrike" cap="none">
                          <a:solidFill>
                            <a:schemeClr val="dk1"/>
                          </a:solidFill>
                        </a:rPr>
                        <a:t>USD -571***</a:t>
                      </a:r>
                      <a:endParaRPr sz="2400" b="0" u="none" strike="noStrike" cap="none">
                        <a:solidFill>
                          <a:schemeClr val="dk1"/>
                        </a:solidFill>
                      </a:endParaRPr>
                    </a:p>
                    <a:p>
                      <a:pPr marL="0" marR="0" lvl="0" indent="0" algn="ctr" rtl="0">
                        <a:lnSpc>
                          <a:spcPct val="115000"/>
                        </a:lnSpc>
                        <a:spcBef>
                          <a:spcPts val="1200"/>
                        </a:spcBef>
                        <a:spcAft>
                          <a:spcPts val="0"/>
                        </a:spcAft>
                        <a:buClr>
                          <a:srgbClr val="000000"/>
                        </a:buClr>
                        <a:buSzPts val="2400"/>
                        <a:buFont typeface="Arial"/>
                        <a:buNone/>
                      </a:pPr>
                      <a:r>
                        <a:rPr lang="es-CL" sz="2400" b="0" u="none" strike="noStrike" cap="none">
                          <a:solidFill>
                            <a:schemeClr val="dk1"/>
                          </a:solidFill>
                        </a:rPr>
                        <a:t>(21.6)</a:t>
                      </a:r>
                      <a:endParaRPr sz="24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400"/>
                        <a:buFont typeface="Arial"/>
                        <a:buNone/>
                      </a:pPr>
                      <a:r>
                        <a:rPr lang="es-CL" sz="2400" b="0" u="none" strike="noStrike" cap="none">
                          <a:solidFill>
                            <a:schemeClr val="dk1"/>
                          </a:solidFill>
                        </a:rPr>
                        <a:t>USD -612***</a:t>
                      </a:r>
                      <a:endParaRPr sz="2400" b="0" u="none" strike="noStrike" cap="none">
                        <a:solidFill>
                          <a:schemeClr val="dk1"/>
                        </a:solidFill>
                      </a:endParaRPr>
                    </a:p>
                    <a:p>
                      <a:pPr marL="0" marR="0" lvl="0" indent="0" algn="ctr" rtl="0">
                        <a:lnSpc>
                          <a:spcPct val="115000"/>
                        </a:lnSpc>
                        <a:spcBef>
                          <a:spcPts val="1200"/>
                        </a:spcBef>
                        <a:spcAft>
                          <a:spcPts val="0"/>
                        </a:spcAft>
                        <a:buClr>
                          <a:srgbClr val="000000"/>
                        </a:buClr>
                        <a:buSzPts val="2400"/>
                        <a:buFont typeface="Arial"/>
                        <a:buNone/>
                      </a:pPr>
                      <a:r>
                        <a:rPr lang="es-CL" sz="2400" b="0" u="none" strike="noStrike" cap="none">
                          <a:solidFill>
                            <a:schemeClr val="dk1"/>
                          </a:solidFill>
                        </a:rPr>
                        <a:t>(22.4)</a:t>
                      </a:r>
                      <a:endParaRPr sz="24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1380400">
                <a:tc>
                  <a:txBody>
                    <a:bodyPr/>
                    <a:lstStyle/>
                    <a:p>
                      <a:pPr marL="0" marR="0" lvl="0" indent="0" algn="ctr" rtl="0">
                        <a:lnSpc>
                          <a:spcPct val="115000"/>
                        </a:lnSpc>
                        <a:spcBef>
                          <a:spcPts val="0"/>
                        </a:spcBef>
                        <a:spcAft>
                          <a:spcPts val="0"/>
                        </a:spcAft>
                        <a:buClr>
                          <a:srgbClr val="000000"/>
                        </a:buClr>
                        <a:buSzPts val="2400"/>
                        <a:buFont typeface="Arial"/>
                        <a:buNone/>
                      </a:pPr>
                      <a:r>
                        <a:rPr lang="es-CL" sz="2400" b="0" u="none" strike="noStrike" cap="none">
                          <a:solidFill>
                            <a:schemeClr val="dk1"/>
                          </a:solidFill>
                        </a:rPr>
                        <a:t>Trabajadora</a:t>
                      </a:r>
                      <a:endParaRPr sz="24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400"/>
                        <a:buFont typeface="Arial"/>
                        <a:buNone/>
                      </a:pPr>
                      <a:r>
                        <a:rPr lang="es-CL" sz="2400" b="0" u="none" strike="noStrike" cap="none">
                          <a:solidFill>
                            <a:schemeClr val="dk1"/>
                          </a:solidFill>
                        </a:rPr>
                        <a:t>USD -1045***</a:t>
                      </a:r>
                      <a:endParaRPr sz="2400" b="0" u="none" strike="noStrike" cap="none">
                        <a:solidFill>
                          <a:schemeClr val="dk1"/>
                        </a:solidFill>
                      </a:endParaRPr>
                    </a:p>
                    <a:p>
                      <a:pPr marL="0" marR="0" lvl="0" indent="0" algn="ctr" rtl="0">
                        <a:lnSpc>
                          <a:spcPct val="115000"/>
                        </a:lnSpc>
                        <a:spcBef>
                          <a:spcPts val="1200"/>
                        </a:spcBef>
                        <a:spcAft>
                          <a:spcPts val="0"/>
                        </a:spcAft>
                        <a:buClr>
                          <a:srgbClr val="000000"/>
                        </a:buClr>
                        <a:buSzPts val="2400"/>
                        <a:buFont typeface="Arial"/>
                        <a:buNone/>
                      </a:pPr>
                      <a:r>
                        <a:rPr lang="es-CL" sz="2400" b="0" u="none" strike="noStrike" cap="none">
                          <a:solidFill>
                            <a:schemeClr val="dk1"/>
                          </a:solidFill>
                        </a:rPr>
                        <a:t>(27.7)</a:t>
                      </a:r>
                      <a:endParaRPr sz="24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400"/>
                        <a:buFont typeface="Arial"/>
                        <a:buNone/>
                      </a:pPr>
                      <a:r>
                        <a:rPr lang="es-CL" sz="2400" b="0" u="none" strike="noStrike" cap="none">
                          <a:solidFill>
                            <a:schemeClr val="dk1"/>
                          </a:solidFill>
                        </a:rPr>
                        <a:t>USD -1056***</a:t>
                      </a:r>
                      <a:endParaRPr sz="2400" b="0" u="none" strike="noStrike" cap="none">
                        <a:solidFill>
                          <a:schemeClr val="dk1"/>
                        </a:solidFill>
                      </a:endParaRPr>
                    </a:p>
                    <a:p>
                      <a:pPr marL="0" marR="0" lvl="0" indent="0" algn="ctr" rtl="0">
                        <a:lnSpc>
                          <a:spcPct val="115000"/>
                        </a:lnSpc>
                        <a:spcBef>
                          <a:spcPts val="1200"/>
                        </a:spcBef>
                        <a:spcAft>
                          <a:spcPts val="0"/>
                        </a:spcAft>
                        <a:buClr>
                          <a:srgbClr val="000000"/>
                        </a:buClr>
                        <a:buSzPts val="2400"/>
                        <a:buFont typeface="Arial"/>
                        <a:buNone/>
                      </a:pPr>
                      <a:r>
                        <a:rPr lang="es-CL" sz="2400" b="0" u="none" strike="noStrike" cap="none">
                          <a:solidFill>
                            <a:schemeClr val="dk1"/>
                          </a:solidFill>
                        </a:rPr>
                        <a:t>(28.5)</a:t>
                      </a:r>
                      <a:endParaRPr sz="24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mt="12000"/>
          </a:blip>
          <a:stretch>
            <a:fillRect/>
          </a:stretch>
        </a:blipFill>
        <a:effectLst/>
      </p:bgPr>
    </p:bg>
    <p:spTree>
      <p:nvGrpSpPr>
        <p:cNvPr id="1" name="Shape 172"/>
        <p:cNvGrpSpPr/>
        <p:nvPr/>
      </p:nvGrpSpPr>
      <p:grpSpPr>
        <a:xfrm>
          <a:off x="0" y="0"/>
          <a:ext cx="0" cy="0"/>
          <a:chOff x="0" y="0"/>
          <a:chExt cx="0" cy="0"/>
        </a:xfrm>
      </p:grpSpPr>
      <p:sp>
        <p:nvSpPr>
          <p:cNvPr id="173" name="Google Shape;173;g122113138ef_0_39"/>
          <p:cNvSpPr txBox="1">
            <a:spLocks noGrp="1"/>
          </p:cNvSpPr>
          <p:nvPr>
            <p:ph type="title"/>
          </p:nvPr>
        </p:nvSpPr>
        <p:spPr>
          <a:xfrm>
            <a:off x="402625" y="144549"/>
            <a:ext cx="9905400" cy="7302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Libre Franklin Black"/>
              <a:buNone/>
            </a:pPr>
            <a:r>
              <a:rPr lang="es-CL" sz="4200">
                <a:latin typeface="Libre Franklin Black"/>
                <a:ea typeface="Libre Franklin Black"/>
                <a:cs typeface="Libre Franklin Black"/>
                <a:sym typeface="Libre Franklin Black"/>
              </a:rPr>
              <a:t>Resultados. Tipo de universidad</a:t>
            </a:r>
            <a:endParaRPr sz="4200"/>
          </a:p>
        </p:txBody>
      </p:sp>
      <p:pic>
        <p:nvPicPr>
          <p:cNvPr id="174" name="Google Shape;174;g122113138ef_0_39" descr="Imagen que contiene Logotipo&#10;&#10;Descripción generada automáticamente"/>
          <p:cNvPicPr preferRelativeResize="0"/>
          <p:nvPr/>
        </p:nvPicPr>
        <p:blipFill rotWithShape="1">
          <a:blip r:embed="rId4">
            <a:alphaModFix/>
          </a:blip>
          <a:srcRect/>
          <a:stretch/>
        </p:blipFill>
        <p:spPr>
          <a:xfrm>
            <a:off x="9545377" y="0"/>
            <a:ext cx="2531127" cy="730280"/>
          </a:xfrm>
          <a:prstGeom prst="rect">
            <a:avLst/>
          </a:prstGeom>
          <a:noFill/>
          <a:ln>
            <a:noFill/>
          </a:ln>
        </p:spPr>
      </p:pic>
      <p:sp>
        <p:nvSpPr>
          <p:cNvPr id="175" name="Google Shape;175;g122113138ef_0_39"/>
          <p:cNvSpPr txBox="1"/>
          <p:nvPr/>
        </p:nvSpPr>
        <p:spPr>
          <a:xfrm>
            <a:off x="402625" y="5688312"/>
            <a:ext cx="8380200" cy="589875"/>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1000"/>
              </a:spcAft>
              <a:buClr>
                <a:srgbClr val="000000"/>
              </a:buClr>
              <a:buSzPts val="1800"/>
              <a:buFont typeface="Arial"/>
              <a:buNone/>
            </a:pPr>
            <a:r>
              <a:rPr lang="es-CL" sz="1800" b="0" i="0" u="none" strike="noStrike" cap="none">
                <a:solidFill>
                  <a:schemeClr val="dk1"/>
                </a:solidFill>
                <a:latin typeface="Arial"/>
                <a:ea typeface="Arial"/>
                <a:cs typeface="Arial"/>
                <a:sym typeface="Arial"/>
              </a:rPr>
              <a:t>*p-&lt;0.05, **p&lt;0.01, ***p&lt;0.000. </a:t>
            </a:r>
            <a:endParaRPr sz="2200" b="0" i="0" u="none" strike="noStrike" cap="none">
              <a:solidFill>
                <a:srgbClr val="000000"/>
              </a:solidFill>
              <a:latin typeface="Arial"/>
              <a:ea typeface="Arial"/>
              <a:cs typeface="Arial"/>
              <a:sym typeface="Arial"/>
            </a:endParaRPr>
          </a:p>
        </p:txBody>
      </p:sp>
      <p:graphicFrame>
        <p:nvGraphicFramePr>
          <p:cNvPr id="176" name="Google Shape;176;g122113138ef_0_39"/>
          <p:cNvGraphicFramePr/>
          <p:nvPr/>
        </p:nvGraphicFramePr>
        <p:xfrm>
          <a:off x="402625" y="1368478"/>
          <a:ext cx="3000000" cy="3000000"/>
        </p:xfrm>
        <a:graphic>
          <a:graphicData uri="http://schemas.openxmlformats.org/drawingml/2006/table">
            <a:tbl>
              <a:tblPr>
                <a:noFill/>
                <a:tableStyleId>{DB78BEFA-81DC-48A4-8A63-DE62DCE0A387}</a:tableStyleId>
              </a:tblPr>
              <a:tblGrid>
                <a:gridCol w="1630450">
                  <a:extLst>
                    <a:ext uri="{9D8B030D-6E8A-4147-A177-3AD203B41FA5}">
                      <a16:colId xmlns:a16="http://schemas.microsoft.com/office/drawing/2014/main" val="20000"/>
                    </a:ext>
                  </a:extLst>
                </a:gridCol>
                <a:gridCol w="1011675">
                  <a:extLst>
                    <a:ext uri="{9D8B030D-6E8A-4147-A177-3AD203B41FA5}">
                      <a16:colId xmlns:a16="http://schemas.microsoft.com/office/drawing/2014/main" val="20001"/>
                    </a:ext>
                  </a:extLst>
                </a:gridCol>
                <a:gridCol w="1021400">
                  <a:extLst>
                    <a:ext uri="{9D8B030D-6E8A-4147-A177-3AD203B41FA5}">
                      <a16:colId xmlns:a16="http://schemas.microsoft.com/office/drawing/2014/main" val="20002"/>
                    </a:ext>
                  </a:extLst>
                </a:gridCol>
                <a:gridCol w="904675">
                  <a:extLst>
                    <a:ext uri="{9D8B030D-6E8A-4147-A177-3AD203B41FA5}">
                      <a16:colId xmlns:a16="http://schemas.microsoft.com/office/drawing/2014/main" val="20003"/>
                    </a:ext>
                  </a:extLst>
                </a:gridCol>
                <a:gridCol w="972775">
                  <a:extLst>
                    <a:ext uri="{9D8B030D-6E8A-4147-A177-3AD203B41FA5}">
                      <a16:colId xmlns:a16="http://schemas.microsoft.com/office/drawing/2014/main" val="20004"/>
                    </a:ext>
                  </a:extLst>
                </a:gridCol>
                <a:gridCol w="884075">
                  <a:extLst>
                    <a:ext uri="{9D8B030D-6E8A-4147-A177-3AD203B41FA5}">
                      <a16:colId xmlns:a16="http://schemas.microsoft.com/office/drawing/2014/main" val="20005"/>
                    </a:ext>
                  </a:extLst>
                </a:gridCol>
                <a:gridCol w="1071200">
                  <a:extLst>
                    <a:ext uri="{9D8B030D-6E8A-4147-A177-3AD203B41FA5}">
                      <a16:colId xmlns:a16="http://schemas.microsoft.com/office/drawing/2014/main" val="20006"/>
                    </a:ext>
                  </a:extLst>
                </a:gridCol>
                <a:gridCol w="915025">
                  <a:extLst>
                    <a:ext uri="{9D8B030D-6E8A-4147-A177-3AD203B41FA5}">
                      <a16:colId xmlns:a16="http://schemas.microsoft.com/office/drawing/2014/main" val="20007"/>
                    </a:ext>
                  </a:extLst>
                </a:gridCol>
                <a:gridCol w="967200">
                  <a:extLst>
                    <a:ext uri="{9D8B030D-6E8A-4147-A177-3AD203B41FA5}">
                      <a16:colId xmlns:a16="http://schemas.microsoft.com/office/drawing/2014/main" val="20008"/>
                    </a:ext>
                  </a:extLst>
                </a:gridCol>
                <a:gridCol w="1019025">
                  <a:extLst>
                    <a:ext uri="{9D8B030D-6E8A-4147-A177-3AD203B41FA5}">
                      <a16:colId xmlns:a16="http://schemas.microsoft.com/office/drawing/2014/main" val="20009"/>
                    </a:ext>
                  </a:extLst>
                </a:gridCol>
                <a:gridCol w="1019025">
                  <a:extLst>
                    <a:ext uri="{9D8B030D-6E8A-4147-A177-3AD203B41FA5}">
                      <a16:colId xmlns:a16="http://schemas.microsoft.com/office/drawing/2014/main" val="20010"/>
                    </a:ext>
                  </a:extLst>
                </a:gridCol>
              </a:tblGrid>
              <a:tr h="1305700">
                <a:tc rowSpan="2">
                  <a:txBody>
                    <a:bodyPr/>
                    <a:lstStyle/>
                    <a:p>
                      <a:pPr marL="0" marR="0" lvl="0" indent="0" algn="ctr" rtl="0">
                        <a:lnSpc>
                          <a:spcPct val="100000"/>
                        </a:lnSpc>
                        <a:spcBef>
                          <a:spcPts val="0"/>
                        </a:spcBef>
                        <a:spcAft>
                          <a:spcPts val="0"/>
                        </a:spcAft>
                        <a:buNone/>
                      </a:pPr>
                      <a:r>
                        <a:rPr lang="es-CL" sz="2000" b="0" u="none" strike="noStrike" cap="none"/>
                        <a:t>Clase social </a:t>
                      </a:r>
                      <a:endParaRPr/>
                    </a:p>
                    <a:p>
                      <a:pPr marL="0" marR="0" lvl="0" indent="0" algn="ctr" rtl="0">
                        <a:lnSpc>
                          <a:spcPct val="100000"/>
                        </a:lnSpc>
                        <a:spcBef>
                          <a:spcPts val="0"/>
                        </a:spcBef>
                        <a:spcAft>
                          <a:spcPts val="0"/>
                        </a:spcAft>
                        <a:buNone/>
                      </a:pPr>
                      <a:r>
                        <a:rPr lang="es-CL" sz="2000" b="0" u="none" strike="noStrike" cap="none"/>
                        <a:t>(Ref = clase de servicios)</a:t>
                      </a:r>
                      <a:endParaRPr sz="2000" b="0" u="none" strike="noStrike" cap="none"/>
                    </a:p>
                    <a:p>
                      <a:pPr marL="0" marR="0" lvl="0" indent="0" algn="ctr" rtl="0">
                        <a:lnSpc>
                          <a:spcPct val="100000"/>
                        </a:lnSpc>
                        <a:spcBef>
                          <a:spcPts val="0"/>
                        </a:spcBef>
                        <a:spcAft>
                          <a:spcPts val="0"/>
                        </a:spcAft>
                        <a:buNone/>
                      </a:pPr>
                      <a:endParaRPr sz="2000" b="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gridSpan="2">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Privada, baja selectividad</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Pública, baja selectividad</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Privada, alta selectividad</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Pública, alta selectividad</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Elite</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extLst>
                  <a:ext uri="{0D108BD9-81ED-4DB2-BD59-A6C34878D82A}">
                    <a16:rowId xmlns:a16="http://schemas.microsoft.com/office/drawing/2014/main" val="10000"/>
                  </a:ext>
                </a:extLst>
              </a:tr>
              <a:tr h="766775">
                <a:tc vMerge="1">
                  <a:txBody>
                    <a:bodyPr/>
                    <a:lstStyle/>
                    <a:p>
                      <a:endParaRPr lang="es-CL"/>
                    </a:p>
                  </a:txBody>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2015</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2017</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2015</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2017</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2015</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2017</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2015</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2017</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2015</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2017</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024300">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Media</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-1.3***</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-2.2***</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3.1***</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4.3***</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-4.9***</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-4.9***</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4.3***</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4.3***</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-1.3***</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-1.6***</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1024300">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Trabajadora</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-4.4***</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-4.9***</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8.0***</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8.1***</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-8.8***</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-8.2***</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8.6***</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8.0***</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-3.4***</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-3.0***</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mt="12000"/>
          </a:blip>
          <a:stretch>
            <a:fillRect/>
          </a:stretch>
        </a:blipFill>
        <a:effectLst/>
      </p:bgPr>
    </p:bg>
    <p:spTree>
      <p:nvGrpSpPr>
        <p:cNvPr id="1" name="Shape 180"/>
        <p:cNvGrpSpPr/>
        <p:nvPr/>
      </p:nvGrpSpPr>
      <p:grpSpPr>
        <a:xfrm>
          <a:off x="0" y="0"/>
          <a:ext cx="0" cy="0"/>
          <a:chOff x="0" y="0"/>
          <a:chExt cx="0" cy="0"/>
        </a:xfrm>
      </p:grpSpPr>
      <p:sp>
        <p:nvSpPr>
          <p:cNvPr id="181" name="Google Shape;181;p19"/>
          <p:cNvSpPr txBox="1">
            <a:spLocks noGrp="1"/>
          </p:cNvSpPr>
          <p:nvPr>
            <p:ph type="title"/>
          </p:nvPr>
        </p:nvSpPr>
        <p:spPr>
          <a:xfrm>
            <a:off x="402625" y="144549"/>
            <a:ext cx="9905400" cy="7302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Libre Franklin Black"/>
              <a:buNone/>
            </a:pPr>
            <a:r>
              <a:rPr lang="es-CL" sz="4200">
                <a:latin typeface="Libre Franklin Black"/>
                <a:ea typeface="Libre Franklin Black"/>
                <a:cs typeface="Libre Franklin Black"/>
                <a:sym typeface="Libre Franklin Black"/>
              </a:rPr>
              <a:t>Resultados. Tipo de universidad</a:t>
            </a:r>
            <a:endParaRPr sz="4200"/>
          </a:p>
        </p:txBody>
      </p:sp>
      <p:pic>
        <p:nvPicPr>
          <p:cNvPr id="182" name="Google Shape;182;p19" descr="Imagen que contiene Logotipo&#10;&#10;Descripción generada automáticamente"/>
          <p:cNvPicPr preferRelativeResize="0"/>
          <p:nvPr/>
        </p:nvPicPr>
        <p:blipFill rotWithShape="1">
          <a:blip r:embed="rId4">
            <a:alphaModFix/>
          </a:blip>
          <a:srcRect/>
          <a:stretch/>
        </p:blipFill>
        <p:spPr>
          <a:xfrm>
            <a:off x="9545377" y="0"/>
            <a:ext cx="2531127" cy="730280"/>
          </a:xfrm>
          <a:prstGeom prst="rect">
            <a:avLst/>
          </a:prstGeom>
          <a:noFill/>
          <a:ln>
            <a:noFill/>
          </a:ln>
        </p:spPr>
      </p:pic>
      <p:sp>
        <p:nvSpPr>
          <p:cNvPr id="183" name="Google Shape;183;p19"/>
          <p:cNvSpPr txBox="1"/>
          <p:nvPr/>
        </p:nvSpPr>
        <p:spPr>
          <a:xfrm>
            <a:off x="402625" y="5688312"/>
            <a:ext cx="8380200" cy="589875"/>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1000"/>
              </a:spcAft>
              <a:buClr>
                <a:srgbClr val="000000"/>
              </a:buClr>
              <a:buSzPts val="1800"/>
              <a:buFont typeface="Arial"/>
              <a:buNone/>
            </a:pPr>
            <a:r>
              <a:rPr lang="es-CL" sz="1800" b="0" i="0" u="none" strike="noStrike" cap="none">
                <a:solidFill>
                  <a:srgbClr val="000000"/>
                </a:solidFill>
                <a:latin typeface="Arial"/>
                <a:ea typeface="Arial"/>
                <a:cs typeface="Arial"/>
                <a:sym typeface="Arial"/>
              </a:rPr>
              <a:t>*p-&lt;0.05, **p&lt;0.01, ***p&lt;0.000. </a:t>
            </a:r>
            <a:endParaRPr sz="2200" b="0" i="0" u="none" strike="noStrike" cap="none">
              <a:solidFill>
                <a:srgbClr val="000000"/>
              </a:solidFill>
              <a:latin typeface="Arial"/>
              <a:ea typeface="Arial"/>
              <a:cs typeface="Arial"/>
              <a:sym typeface="Arial"/>
            </a:endParaRPr>
          </a:p>
        </p:txBody>
      </p:sp>
      <p:graphicFrame>
        <p:nvGraphicFramePr>
          <p:cNvPr id="184" name="Google Shape;184;p19"/>
          <p:cNvGraphicFramePr/>
          <p:nvPr/>
        </p:nvGraphicFramePr>
        <p:xfrm>
          <a:off x="402625" y="1368478"/>
          <a:ext cx="3000000" cy="3000000"/>
        </p:xfrm>
        <a:graphic>
          <a:graphicData uri="http://schemas.openxmlformats.org/drawingml/2006/table">
            <a:tbl>
              <a:tblPr>
                <a:noFill/>
                <a:tableStyleId>{DB78BEFA-81DC-48A4-8A63-DE62DCE0A387}</a:tableStyleId>
              </a:tblPr>
              <a:tblGrid>
                <a:gridCol w="1630450">
                  <a:extLst>
                    <a:ext uri="{9D8B030D-6E8A-4147-A177-3AD203B41FA5}">
                      <a16:colId xmlns:a16="http://schemas.microsoft.com/office/drawing/2014/main" val="20000"/>
                    </a:ext>
                  </a:extLst>
                </a:gridCol>
                <a:gridCol w="1011675">
                  <a:extLst>
                    <a:ext uri="{9D8B030D-6E8A-4147-A177-3AD203B41FA5}">
                      <a16:colId xmlns:a16="http://schemas.microsoft.com/office/drawing/2014/main" val="20001"/>
                    </a:ext>
                  </a:extLst>
                </a:gridCol>
                <a:gridCol w="1021400">
                  <a:extLst>
                    <a:ext uri="{9D8B030D-6E8A-4147-A177-3AD203B41FA5}">
                      <a16:colId xmlns:a16="http://schemas.microsoft.com/office/drawing/2014/main" val="20002"/>
                    </a:ext>
                  </a:extLst>
                </a:gridCol>
                <a:gridCol w="904675">
                  <a:extLst>
                    <a:ext uri="{9D8B030D-6E8A-4147-A177-3AD203B41FA5}">
                      <a16:colId xmlns:a16="http://schemas.microsoft.com/office/drawing/2014/main" val="20003"/>
                    </a:ext>
                  </a:extLst>
                </a:gridCol>
                <a:gridCol w="972775">
                  <a:extLst>
                    <a:ext uri="{9D8B030D-6E8A-4147-A177-3AD203B41FA5}">
                      <a16:colId xmlns:a16="http://schemas.microsoft.com/office/drawing/2014/main" val="20004"/>
                    </a:ext>
                  </a:extLst>
                </a:gridCol>
                <a:gridCol w="884075">
                  <a:extLst>
                    <a:ext uri="{9D8B030D-6E8A-4147-A177-3AD203B41FA5}">
                      <a16:colId xmlns:a16="http://schemas.microsoft.com/office/drawing/2014/main" val="20005"/>
                    </a:ext>
                  </a:extLst>
                </a:gridCol>
                <a:gridCol w="1071200">
                  <a:extLst>
                    <a:ext uri="{9D8B030D-6E8A-4147-A177-3AD203B41FA5}">
                      <a16:colId xmlns:a16="http://schemas.microsoft.com/office/drawing/2014/main" val="20006"/>
                    </a:ext>
                  </a:extLst>
                </a:gridCol>
                <a:gridCol w="915025">
                  <a:extLst>
                    <a:ext uri="{9D8B030D-6E8A-4147-A177-3AD203B41FA5}">
                      <a16:colId xmlns:a16="http://schemas.microsoft.com/office/drawing/2014/main" val="20007"/>
                    </a:ext>
                  </a:extLst>
                </a:gridCol>
                <a:gridCol w="967200">
                  <a:extLst>
                    <a:ext uri="{9D8B030D-6E8A-4147-A177-3AD203B41FA5}">
                      <a16:colId xmlns:a16="http://schemas.microsoft.com/office/drawing/2014/main" val="20008"/>
                    </a:ext>
                  </a:extLst>
                </a:gridCol>
                <a:gridCol w="1019025">
                  <a:extLst>
                    <a:ext uri="{9D8B030D-6E8A-4147-A177-3AD203B41FA5}">
                      <a16:colId xmlns:a16="http://schemas.microsoft.com/office/drawing/2014/main" val="20009"/>
                    </a:ext>
                  </a:extLst>
                </a:gridCol>
                <a:gridCol w="1019025">
                  <a:extLst>
                    <a:ext uri="{9D8B030D-6E8A-4147-A177-3AD203B41FA5}">
                      <a16:colId xmlns:a16="http://schemas.microsoft.com/office/drawing/2014/main" val="20010"/>
                    </a:ext>
                  </a:extLst>
                </a:gridCol>
              </a:tblGrid>
              <a:tr h="1305700">
                <a:tc rowSpan="2">
                  <a:txBody>
                    <a:bodyPr/>
                    <a:lstStyle/>
                    <a:p>
                      <a:pPr marL="0" marR="0" lvl="0" indent="0" algn="ctr" rtl="0">
                        <a:lnSpc>
                          <a:spcPct val="100000"/>
                        </a:lnSpc>
                        <a:spcBef>
                          <a:spcPts val="0"/>
                        </a:spcBef>
                        <a:spcAft>
                          <a:spcPts val="0"/>
                        </a:spcAft>
                        <a:buNone/>
                      </a:pPr>
                      <a:r>
                        <a:rPr lang="es-CL" sz="2000" b="0" u="none" strike="noStrike" cap="none"/>
                        <a:t>Clase social </a:t>
                      </a:r>
                      <a:endParaRPr/>
                    </a:p>
                    <a:p>
                      <a:pPr marL="0" marR="0" lvl="0" indent="0" algn="ctr" rtl="0">
                        <a:lnSpc>
                          <a:spcPct val="100000"/>
                        </a:lnSpc>
                        <a:spcBef>
                          <a:spcPts val="0"/>
                        </a:spcBef>
                        <a:spcAft>
                          <a:spcPts val="0"/>
                        </a:spcAft>
                        <a:buNone/>
                      </a:pPr>
                      <a:r>
                        <a:rPr lang="es-CL" sz="2000" b="0" u="none" strike="noStrike" cap="none"/>
                        <a:t>(Ref = clase de servicios)</a:t>
                      </a:r>
                      <a:endParaRPr sz="2000" b="0" u="none" strike="noStrike" cap="none"/>
                    </a:p>
                    <a:p>
                      <a:pPr marL="0" marR="0" lvl="0" indent="0" algn="ctr" rtl="0">
                        <a:lnSpc>
                          <a:spcPct val="100000"/>
                        </a:lnSpc>
                        <a:spcBef>
                          <a:spcPts val="0"/>
                        </a:spcBef>
                        <a:spcAft>
                          <a:spcPts val="0"/>
                        </a:spcAft>
                        <a:buNone/>
                      </a:pPr>
                      <a:endParaRPr sz="2000" b="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gridSpan="2">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Privada, baja selectividad</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Pública, baja selectividad</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Privada, alta selectividad</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Pública, alta selectividad</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Elite</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extLst>
                  <a:ext uri="{0D108BD9-81ED-4DB2-BD59-A6C34878D82A}">
                    <a16:rowId xmlns:a16="http://schemas.microsoft.com/office/drawing/2014/main" val="10000"/>
                  </a:ext>
                </a:extLst>
              </a:tr>
              <a:tr h="766775">
                <a:tc vMerge="1">
                  <a:txBody>
                    <a:bodyPr/>
                    <a:lstStyle/>
                    <a:p>
                      <a:endParaRPr lang="es-CL"/>
                    </a:p>
                  </a:txBody>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2015</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2017</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2015</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2017</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2015</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2017</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2015</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2017</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2015</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2017</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024300">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Media</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-1.3***</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-2.2***</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3.1***</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4.3***</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-4.9***</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-4.9***</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4.3***</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4.3***</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-1.3***</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-1.6***</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1024300">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Trabajadora</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-4.4***</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-4.9***</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8.0***</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8.1***</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-8.8***</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-8.2***</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8.6***</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8.0***</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-3.4***</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15000"/>
                        </a:lnSpc>
                        <a:spcBef>
                          <a:spcPts val="0"/>
                        </a:spcBef>
                        <a:spcAft>
                          <a:spcPts val="0"/>
                        </a:spcAft>
                        <a:buClr>
                          <a:srgbClr val="000000"/>
                        </a:buClr>
                        <a:buSzPts val="2000"/>
                        <a:buFont typeface="Arial"/>
                        <a:buNone/>
                      </a:pPr>
                      <a:r>
                        <a:rPr lang="es-CL" sz="2000" b="0" u="none" strike="noStrike" cap="none">
                          <a:solidFill>
                            <a:schemeClr val="dk1"/>
                          </a:solidFill>
                        </a:rPr>
                        <a:t>-3.0***</a:t>
                      </a:r>
                      <a:endParaRPr sz="2000" b="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185" name="Google Shape;185;p19"/>
          <p:cNvSpPr/>
          <p:nvPr/>
        </p:nvSpPr>
        <p:spPr>
          <a:xfrm>
            <a:off x="2033081" y="3563444"/>
            <a:ext cx="1984442" cy="1777041"/>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86" name="Google Shape;186;p19"/>
          <p:cNvSpPr/>
          <p:nvPr/>
        </p:nvSpPr>
        <p:spPr>
          <a:xfrm>
            <a:off x="5852809" y="3563443"/>
            <a:ext cx="1984442" cy="1777041"/>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alphaModFix amt="12000"/>
          </a:blip>
          <a:stretch>
            <a:fillRect/>
          </a:stretch>
        </a:blipFill>
        <a:effectLst/>
      </p:bgPr>
    </p:bg>
    <p:spTree>
      <p:nvGrpSpPr>
        <p:cNvPr id="1" name="Shape 190"/>
        <p:cNvGrpSpPr/>
        <p:nvPr/>
      </p:nvGrpSpPr>
      <p:grpSpPr>
        <a:xfrm>
          <a:off x="0" y="0"/>
          <a:ext cx="0" cy="0"/>
          <a:chOff x="0" y="0"/>
          <a:chExt cx="0" cy="0"/>
        </a:xfrm>
      </p:grpSpPr>
      <p:sp>
        <p:nvSpPr>
          <p:cNvPr id="191" name="Google Shape;191;g122113138ef_0_29"/>
          <p:cNvSpPr txBox="1">
            <a:spLocks noGrp="1"/>
          </p:cNvSpPr>
          <p:nvPr>
            <p:ph type="title"/>
          </p:nvPr>
        </p:nvSpPr>
        <p:spPr>
          <a:xfrm>
            <a:off x="669900" y="14687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Libre Franklin Black"/>
              <a:buNone/>
            </a:pPr>
            <a:r>
              <a:rPr lang="es-CL">
                <a:latin typeface="Libre Franklin Black"/>
                <a:ea typeface="Libre Franklin Black"/>
                <a:cs typeface="Libre Franklin Black"/>
                <a:sym typeface="Libre Franklin Black"/>
              </a:rPr>
              <a:t>Reflexiones finales</a:t>
            </a:r>
            <a:endParaRPr/>
          </a:p>
        </p:txBody>
      </p:sp>
      <p:sp>
        <p:nvSpPr>
          <p:cNvPr id="192" name="Google Shape;192;g122113138ef_0_29"/>
          <p:cNvSpPr txBox="1">
            <a:spLocks noGrp="1"/>
          </p:cNvSpPr>
          <p:nvPr>
            <p:ph type="body" idx="1"/>
          </p:nvPr>
        </p:nvSpPr>
        <p:spPr>
          <a:xfrm>
            <a:off x="719400" y="1346350"/>
            <a:ext cx="10753200" cy="5091000"/>
          </a:xfrm>
          <a:prstGeom prst="rect">
            <a:avLst/>
          </a:prstGeom>
          <a:noFill/>
          <a:ln>
            <a:noFill/>
          </a:ln>
        </p:spPr>
        <p:txBody>
          <a:bodyPr spcFirstLastPara="1" wrap="square" lIns="91425" tIns="45700" rIns="91425" bIns="45700" anchor="t" anchorCtr="0">
            <a:noAutofit/>
          </a:bodyPr>
          <a:lstStyle/>
          <a:p>
            <a:pPr marL="457200" lvl="0" indent="-384175" algn="just" rtl="0">
              <a:lnSpc>
                <a:spcPct val="150000"/>
              </a:lnSpc>
              <a:spcBef>
                <a:spcPts val="0"/>
              </a:spcBef>
              <a:spcAft>
                <a:spcPts val="0"/>
              </a:spcAft>
              <a:buSzPts val="2450"/>
              <a:buChar char="•"/>
            </a:pPr>
            <a:r>
              <a:rPr lang="es-CL" sz="2450">
                <a:latin typeface="Arial Narrow"/>
                <a:ea typeface="Arial Narrow"/>
                <a:cs typeface="Arial Narrow"/>
                <a:sym typeface="Arial Narrow"/>
              </a:rPr>
              <a:t>Comparando estudiantes de igual capacidad académica,</a:t>
            </a:r>
            <a:r>
              <a:rPr lang="es-CL" sz="2450" b="1">
                <a:latin typeface="Arial Narrow"/>
                <a:ea typeface="Arial Narrow"/>
                <a:cs typeface="Arial Narrow"/>
                <a:sym typeface="Arial Narrow"/>
              </a:rPr>
              <a:t> la elección del tipo de universidad está asociada a su clase social</a:t>
            </a:r>
            <a:r>
              <a:rPr lang="es-CL" sz="2450">
                <a:latin typeface="Arial Narrow"/>
                <a:ea typeface="Arial Narrow"/>
                <a:cs typeface="Arial Narrow"/>
                <a:sym typeface="Arial Narrow"/>
              </a:rPr>
              <a:t>. Los estudiantes de clase trabajadora eligen con mayor frecuencia las universidades públicas. Con menos frecuencia eligen universidades privadas altamente selectivas cuyo foco está en la preparación de futuras élites chilenas.</a:t>
            </a:r>
            <a:endParaRPr sz="2450">
              <a:latin typeface="Arial Narrow"/>
              <a:ea typeface="Arial Narrow"/>
              <a:cs typeface="Arial Narrow"/>
              <a:sym typeface="Arial Narrow"/>
            </a:endParaRPr>
          </a:p>
          <a:p>
            <a:pPr marL="457200" lvl="0" indent="-384175" algn="just" rtl="0">
              <a:lnSpc>
                <a:spcPct val="150000"/>
              </a:lnSpc>
              <a:spcBef>
                <a:spcPts val="0"/>
              </a:spcBef>
              <a:spcAft>
                <a:spcPts val="0"/>
              </a:spcAft>
              <a:buSzPts val="2450"/>
              <a:buFont typeface="Arial Narrow"/>
              <a:buChar char="•"/>
            </a:pPr>
            <a:r>
              <a:rPr lang="es-CL" sz="2450" b="1">
                <a:latin typeface="Arial Narrow"/>
                <a:ea typeface="Arial Narrow"/>
                <a:cs typeface="Arial Narrow"/>
                <a:sym typeface="Arial Narrow"/>
              </a:rPr>
              <a:t>La introducción de la gratuidad no tuvo efecto en las preferencias de los estudiantes </a:t>
            </a:r>
            <a:r>
              <a:rPr lang="es-CL" sz="2450">
                <a:latin typeface="Arial Narrow"/>
                <a:ea typeface="Arial Narrow"/>
                <a:cs typeface="Arial Narrow"/>
                <a:sym typeface="Arial Narrow"/>
              </a:rPr>
              <a:t>por tipo de universidad y campo de estudio. Esto resulta especialmente llamativo para el tipo de instituciones, ya que algunos de los grupos adscribieron a la gratuidad mientras que otros no formaron parte de ella. </a:t>
            </a:r>
            <a:endParaRPr sz="2900"/>
          </a:p>
        </p:txBody>
      </p:sp>
      <p:pic>
        <p:nvPicPr>
          <p:cNvPr id="193" name="Google Shape;193;g122113138ef_0_29" descr="Imagen que contiene Logotipo&#10;&#10;Descripción generada automáticamente"/>
          <p:cNvPicPr preferRelativeResize="0"/>
          <p:nvPr/>
        </p:nvPicPr>
        <p:blipFill rotWithShape="1">
          <a:blip r:embed="rId4">
            <a:alphaModFix/>
          </a:blip>
          <a:srcRect/>
          <a:stretch/>
        </p:blipFill>
        <p:spPr>
          <a:xfrm>
            <a:off x="9545377" y="0"/>
            <a:ext cx="2531127" cy="73028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alphaModFix amt="12000"/>
          </a:blip>
          <a:stretch>
            <a:fillRect/>
          </a:stretch>
        </a:blipFill>
        <a:effectLst/>
      </p:bgPr>
    </p:bg>
    <p:spTree>
      <p:nvGrpSpPr>
        <p:cNvPr id="1" name="Shape 197"/>
        <p:cNvGrpSpPr/>
        <p:nvPr/>
      </p:nvGrpSpPr>
      <p:grpSpPr>
        <a:xfrm>
          <a:off x="0" y="0"/>
          <a:ext cx="0" cy="0"/>
          <a:chOff x="0" y="0"/>
          <a:chExt cx="0" cy="0"/>
        </a:xfrm>
      </p:grpSpPr>
      <p:sp>
        <p:nvSpPr>
          <p:cNvPr id="198" name="Google Shape;198;g1222e7d3420_0_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Libre Franklin Black"/>
              <a:buNone/>
            </a:pPr>
            <a:r>
              <a:rPr lang="es-CL">
                <a:latin typeface="Libre Franklin Black"/>
                <a:ea typeface="Libre Franklin Black"/>
                <a:cs typeface="Libre Franklin Black"/>
                <a:sym typeface="Libre Franklin Black"/>
              </a:rPr>
              <a:t>Conceptos centrales</a:t>
            </a:r>
            <a:endParaRPr/>
          </a:p>
        </p:txBody>
      </p:sp>
      <p:sp>
        <p:nvSpPr>
          <p:cNvPr id="199" name="Google Shape;199;g1222e7d3420_0_0"/>
          <p:cNvSpPr txBox="1">
            <a:spLocks noGrp="1"/>
          </p:cNvSpPr>
          <p:nvPr>
            <p:ph type="body" idx="1"/>
          </p:nvPr>
        </p:nvSpPr>
        <p:spPr>
          <a:xfrm>
            <a:off x="838200" y="3344850"/>
            <a:ext cx="10515600" cy="2832000"/>
          </a:xfrm>
          <a:prstGeom prst="rect">
            <a:avLst/>
          </a:prstGeom>
          <a:noFill/>
          <a:ln>
            <a:noFill/>
          </a:ln>
        </p:spPr>
        <p:txBody>
          <a:bodyPr spcFirstLastPara="1" wrap="square" lIns="91425" tIns="45700" rIns="91425" bIns="45700" anchor="t" anchorCtr="0">
            <a:normAutofit/>
          </a:bodyPr>
          <a:lstStyle/>
          <a:p>
            <a:pPr marL="457200" lvl="0" indent="-387350" algn="just" rtl="0">
              <a:lnSpc>
                <a:spcPct val="150000"/>
              </a:lnSpc>
              <a:spcBef>
                <a:spcPts val="0"/>
              </a:spcBef>
              <a:spcAft>
                <a:spcPts val="0"/>
              </a:spcAft>
              <a:buSzPts val="2500"/>
              <a:buFont typeface="Arial Narrow"/>
              <a:buChar char="•"/>
            </a:pPr>
            <a:r>
              <a:rPr lang="es-CL" sz="3500">
                <a:latin typeface="Arial Narrow"/>
                <a:ea typeface="Arial Narrow"/>
                <a:cs typeface="Arial Narrow"/>
                <a:sym typeface="Arial Narrow"/>
              </a:rPr>
              <a:t>habitus, clase social, educación superior, elección de carrera</a:t>
            </a:r>
            <a:endParaRPr sz="3500">
              <a:latin typeface="Arial Narrow"/>
              <a:ea typeface="Arial Narrow"/>
              <a:cs typeface="Arial Narrow"/>
              <a:sym typeface="Arial Narrow"/>
            </a:endParaRPr>
          </a:p>
        </p:txBody>
      </p:sp>
      <p:pic>
        <p:nvPicPr>
          <p:cNvPr id="200" name="Google Shape;200;g1222e7d3420_0_0" descr="Imagen que contiene Logotipo&#10;&#10;Descripción generada automáticamente"/>
          <p:cNvPicPr preferRelativeResize="0"/>
          <p:nvPr/>
        </p:nvPicPr>
        <p:blipFill rotWithShape="1">
          <a:blip r:embed="rId4">
            <a:alphaModFix/>
          </a:blip>
          <a:srcRect/>
          <a:stretch/>
        </p:blipFill>
        <p:spPr>
          <a:xfrm>
            <a:off x="9545377" y="0"/>
            <a:ext cx="2531127" cy="730280"/>
          </a:xfrm>
          <a:prstGeom prst="rect">
            <a:avLst/>
          </a:prstGeom>
          <a:noFill/>
          <a:ln>
            <a:noFill/>
          </a:ln>
        </p:spPr>
      </p:pic>
      <p:sp>
        <p:nvSpPr>
          <p:cNvPr id="201" name="Google Shape;201;g1222e7d3420_0_0"/>
          <p:cNvSpPr/>
          <p:nvPr/>
        </p:nvSpPr>
        <p:spPr>
          <a:xfrm>
            <a:off x="838200" y="2608575"/>
            <a:ext cx="10650900" cy="2271900"/>
          </a:xfrm>
          <a:prstGeom prst="roundRect">
            <a:avLst>
              <a:gd name="adj" fmla="val 16667"/>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alphaModFix amt="12000"/>
          </a:blip>
          <a:stretch>
            <a:fillRect/>
          </a:stretch>
        </a:blipFill>
        <a:effectLst/>
      </p:bgPr>
    </p:bg>
    <p:spTree>
      <p:nvGrpSpPr>
        <p:cNvPr id="1" name="Shape 205"/>
        <p:cNvGrpSpPr/>
        <p:nvPr/>
      </p:nvGrpSpPr>
      <p:grpSpPr>
        <a:xfrm>
          <a:off x="0" y="0"/>
          <a:ext cx="0" cy="0"/>
          <a:chOff x="0" y="0"/>
          <a:chExt cx="0" cy="0"/>
        </a:xfrm>
      </p:grpSpPr>
      <p:sp>
        <p:nvSpPr>
          <p:cNvPr id="206" name="Google Shape;206;g125d3442dd7_1_0"/>
          <p:cNvSpPr txBox="1">
            <a:spLocks noGrp="1"/>
          </p:cNvSpPr>
          <p:nvPr>
            <p:ph type="title"/>
          </p:nvPr>
        </p:nvSpPr>
        <p:spPr>
          <a:xfrm>
            <a:off x="396450" y="-12620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Libre Franklin Black"/>
              <a:buNone/>
            </a:pPr>
            <a:r>
              <a:rPr lang="es-CL">
                <a:latin typeface="Libre Franklin Black"/>
                <a:ea typeface="Libre Franklin Black"/>
                <a:cs typeface="Libre Franklin Black"/>
                <a:sym typeface="Libre Franklin Black"/>
              </a:rPr>
              <a:t>Referencias</a:t>
            </a:r>
            <a:endParaRPr/>
          </a:p>
        </p:txBody>
      </p:sp>
      <p:sp>
        <p:nvSpPr>
          <p:cNvPr id="207" name="Google Shape;207;g125d3442dd7_1_0"/>
          <p:cNvSpPr txBox="1">
            <a:spLocks noGrp="1"/>
          </p:cNvSpPr>
          <p:nvPr>
            <p:ph type="body" idx="1"/>
          </p:nvPr>
        </p:nvSpPr>
        <p:spPr>
          <a:xfrm>
            <a:off x="256650" y="982200"/>
            <a:ext cx="11678700" cy="5686500"/>
          </a:xfrm>
          <a:prstGeom prst="rect">
            <a:avLst/>
          </a:prstGeom>
          <a:noFill/>
          <a:ln>
            <a:noFill/>
          </a:ln>
        </p:spPr>
        <p:txBody>
          <a:bodyPr spcFirstLastPara="1" wrap="square" lIns="91425" tIns="45700" rIns="91425" bIns="45700" anchor="t" anchorCtr="0">
            <a:noAutofit/>
          </a:bodyPr>
          <a:lstStyle/>
          <a:p>
            <a:pPr marL="457200" lvl="0" indent="-342900" algn="just" rtl="0">
              <a:lnSpc>
                <a:spcPct val="115000"/>
              </a:lnSpc>
              <a:spcBef>
                <a:spcPts val="0"/>
              </a:spcBef>
              <a:spcAft>
                <a:spcPts val="0"/>
              </a:spcAft>
              <a:buSzPts val="1800"/>
              <a:buChar char="•"/>
            </a:pPr>
            <a:r>
              <a:rPr lang="es-CL" sz="1800">
                <a:latin typeface="Arial"/>
                <a:ea typeface="Arial"/>
                <a:cs typeface="Arial"/>
                <a:sym typeface="Arial"/>
              </a:rPr>
              <a:t>Brooks, R. (2008). Accessing Higher Education: The Influence of Cultural and Social Capital on University Choice. Sociology Compass, 2, 1355-1371. https://doi.org/10.1111/j.1751-9020.2008.00134.x</a:t>
            </a:r>
            <a:endParaRPr sz="1800">
              <a:latin typeface="Arial"/>
              <a:ea typeface="Arial"/>
              <a:cs typeface="Arial"/>
              <a:sym typeface="Arial"/>
            </a:endParaRPr>
          </a:p>
          <a:p>
            <a:pPr marL="457200" lvl="0" indent="0" algn="just" rtl="0">
              <a:lnSpc>
                <a:spcPct val="115000"/>
              </a:lnSpc>
              <a:spcBef>
                <a:spcPts val="0"/>
              </a:spcBef>
              <a:spcAft>
                <a:spcPts val="0"/>
              </a:spcAft>
              <a:buSzPts val="440"/>
              <a:buNone/>
            </a:pPr>
            <a:endParaRPr sz="1800">
              <a:latin typeface="Arial"/>
              <a:ea typeface="Arial"/>
              <a:cs typeface="Arial"/>
              <a:sym typeface="Arial"/>
            </a:endParaRPr>
          </a:p>
          <a:p>
            <a:pPr marL="457200" lvl="0" indent="-342900" algn="just" rtl="0">
              <a:lnSpc>
                <a:spcPct val="115000"/>
              </a:lnSpc>
              <a:spcBef>
                <a:spcPts val="0"/>
              </a:spcBef>
              <a:spcAft>
                <a:spcPts val="0"/>
              </a:spcAft>
              <a:buSzPts val="1800"/>
              <a:buChar char="•"/>
            </a:pPr>
            <a:r>
              <a:rPr lang="es-CL" sz="1800">
                <a:latin typeface="Arial"/>
                <a:ea typeface="Arial"/>
                <a:cs typeface="Arial"/>
                <a:sym typeface="Arial"/>
              </a:rPr>
              <a:t>Donovan, F. (2018). Living class in a ‘meritocratic’ Australia: The burdens of class and choice on young people’s end-of-school transitions. Journal of Sociology, 54(3), 396–411. https://doi.org/10.1177/1440783317726374</a:t>
            </a:r>
            <a:endParaRPr sz="1800">
              <a:latin typeface="Arial"/>
              <a:ea typeface="Arial"/>
              <a:cs typeface="Arial"/>
              <a:sym typeface="Arial"/>
            </a:endParaRPr>
          </a:p>
          <a:p>
            <a:pPr marL="457200" lvl="0" indent="0" algn="just" rtl="0">
              <a:lnSpc>
                <a:spcPct val="115000"/>
              </a:lnSpc>
              <a:spcBef>
                <a:spcPts val="0"/>
              </a:spcBef>
              <a:spcAft>
                <a:spcPts val="0"/>
              </a:spcAft>
              <a:buSzPts val="440"/>
              <a:buNone/>
            </a:pPr>
            <a:endParaRPr sz="1800">
              <a:latin typeface="Arial"/>
              <a:ea typeface="Arial"/>
              <a:cs typeface="Arial"/>
              <a:sym typeface="Arial"/>
            </a:endParaRPr>
          </a:p>
          <a:p>
            <a:pPr marL="457200" lvl="0" indent="-342900" algn="just" rtl="0">
              <a:lnSpc>
                <a:spcPct val="115000"/>
              </a:lnSpc>
              <a:spcBef>
                <a:spcPts val="0"/>
              </a:spcBef>
              <a:spcAft>
                <a:spcPts val="0"/>
              </a:spcAft>
              <a:buSzPts val="1800"/>
              <a:buChar char="•"/>
            </a:pPr>
            <a:r>
              <a:rPr lang="es-CL" sz="1800">
                <a:latin typeface="Arial"/>
                <a:ea typeface="Arial"/>
                <a:cs typeface="Arial"/>
                <a:sym typeface="Arial"/>
              </a:rPr>
              <a:t>Bourdieu, P. (1997). Razones Prácticas. Sobre la teoría de la acción. Barcelona: Editorial Anagrama.</a:t>
            </a:r>
            <a:endParaRPr sz="1800">
              <a:latin typeface="Arial"/>
              <a:ea typeface="Arial"/>
              <a:cs typeface="Arial"/>
              <a:sym typeface="Arial"/>
            </a:endParaRPr>
          </a:p>
          <a:p>
            <a:pPr marL="457200" lvl="0" indent="0" algn="just" rtl="0">
              <a:lnSpc>
                <a:spcPct val="115000"/>
              </a:lnSpc>
              <a:spcBef>
                <a:spcPts val="0"/>
              </a:spcBef>
              <a:spcAft>
                <a:spcPts val="0"/>
              </a:spcAft>
              <a:buSzPts val="440"/>
              <a:buNone/>
            </a:pPr>
            <a:endParaRPr sz="1800">
              <a:latin typeface="Arial"/>
              <a:ea typeface="Arial"/>
              <a:cs typeface="Arial"/>
              <a:sym typeface="Arial"/>
            </a:endParaRPr>
          </a:p>
          <a:p>
            <a:pPr marL="457200" lvl="0" indent="-342900" algn="just" rtl="0">
              <a:lnSpc>
                <a:spcPct val="115000"/>
              </a:lnSpc>
              <a:spcBef>
                <a:spcPts val="0"/>
              </a:spcBef>
              <a:spcAft>
                <a:spcPts val="0"/>
              </a:spcAft>
              <a:buSzPts val="1800"/>
              <a:buChar char="•"/>
            </a:pPr>
            <a:r>
              <a:rPr lang="es-CL" sz="1800">
                <a:latin typeface="Arial"/>
                <a:ea typeface="Arial"/>
                <a:cs typeface="Arial"/>
                <a:sym typeface="Arial"/>
              </a:rPr>
              <a:t>Bourdieu, P. &amp; Passeron, J.C. (1979). La reproducción. Barcelona: Editorial Laia</a:t>
            </a:r>
            <a:endParaRPr sz="1800">
              <a:latin typeface="Arial"/>
              <a:ea typeface="Arial"/>
              <a:cs typeface="Arial"/>
              <a:sym typeface="Arial"/>
            </a:endParaRPr>
          </a:p>
          <a:p>
            <a:pPr marL="457200" lvl="0" indent="0" algn="just" rtl="0">
              <a:lnSpc>
                <a:spcPct val="115000"/>
              </a:lnSpc>
              <a:spcBef>
                <a:spcPts val="0"/>
              </a:spcBef>
              <a:spcAft>
                <a:spcPts val="0"/>
              </a:spcAft>
              <a:buSzPts val="440"/>
              <a:buNone/>
            </a:pPr>
            <a:endParaRPr sz="1800">
              <a:latin typeface="Arial"/>
              <a:ea typeface="Arial"/>
              <a:cs typeface="Arial"/>
              <a:sym typeface="Arial"/>
            </a:endParaRPr>
          </a:p>
          <a:p>
            <a:pPr marL="457200" lvl="0" indent="-342900" algn="just" rtl="0">
              <a:lnSpc>
                <a:spcPct val="115000"/>
              </a:lnSpc>
              <a:spcBef>
                <a:spcPts val="0"/>
              </a:spcBef>
              <a:spcAft>
                <a:spcPts val="0"/>
              </a:spcAft>
              <a:buSzPts val="1800"/>
              <a:buChar char="•"/>
            </a:pPr>
            <a:r>
              <a:rPr lang="es-CL" sz="1800">
                <a:latin typeface="Arial"/>
                <a:ea typeface="Arial"/>
                <a:cs typeface="Arial"/>
                <a:sym typeface="Arial"/>
              </a:rPr>
              <a:t>Bourdieu, P. (1984). Distinction: A Social Critique of the Judgement of Taste</a:t>
            </a:r>
            <a:endParaRPr sz="1800">
              <a:latin typeface="Arial"/>
              <a:ea typeface="Arial"/>
              <a:cs typeface="Arial"/>
              <a:sym typeface="Arial"/>
            </a:endParaRPr>
          </a:p>
          <a:p>
            <a:pPr marL="457200" lvl="0" indent="0" algn="just" rtl="0">
              <a:lnSpc>
                <a:spcPct val="115000"/>
              </a:lnSpc>
              <a:spcBef>
                <a:spcPts val="0"/>
              </a:spcBef>
              <a:spcAft>
                <a:spcPts val="0"/>
              </a:spcAft>
              <a:buSzPts val="440"/>
              <a:buNone/>
            </a:pPr>
            <a:endParaRPr sz="1800">
              <a:latin typeface="Arial"/>
              <a:ea typeface="Arial"/>
              <a:cs typeface="Arial"/>
              <a:sym typeface="Arial"/>
            </a:endParaRPr>
          </a:p>
          <a:p>
            <a:pPr marL="457200" lvl="0" indent="-342900" algn="just" rtl="0">
              <a:lnSpc>
                <a:spcPct val="115000"/>
              </a:lnSpc>
              <a:spcBef>
                <a:spcPts val="0"/>
              </a:spcBef>
              <a:spcAft>
                <a:spcPts val="0"/>
              </a:spcAft>
              <a:buSzPts val="1800"/>
              <a:buChar char="•"/>
            </a:pPr>
            <a:r>
              <a:rPr lang="es-CL" sz="1800">
                <a:latin typeface="Arial"/>
                <a:ea typeface="Arial"/>
                <a:cs typeface="Arial"/>
                <a:sym typeface="Arial"/>
              </a:rPr>
              <a:t>Erikson, R., Goldthorpe, J., &amp; Portocarero, L. (1979). Intergenerational Class Mobility in Three Western European Societies: England, France and Sweden. The British Journal of Sociology, 30(4), 415–441. </a:t>
            </a:r>
            <a:r>
              <a:rPr lang="es-CL" sz="1800" u="sng">
                <a:solidFill>
                  <a:schemeClr val="hlink"/>
                </a:solidFill>
                <a:latin typeface="Arial"/>
                <a:ea typeface="Arial"/>
                <a:cs typeface="Arial"/>
                <a:sym typeface="Arial"/>
                <a:hlinkClick r:id="rId4"/>
              </a:rPr>
              <a:t>https://doi.org/10.2307/589632</a:t>
            </a:r>
            <a:endParaRPr sz="1800">
              <a:latin typeface="Arial"/>
              <a:ea typeface="Arial"/>
              <a:cs typeface="Arial"/>
              <a:sym typeface="Arial"/>
            </a:endParaRPr>
          </a:p>
          <a:p>
            <a:pPr marL="457200" lvl="0" indent="-342900" algn="just" rtl="0">
              <a:lnSpc>
                <a:spcPct val="105000"/>
              </a:lnSpc>
              <a:spcBef>
                <a:spcPts val="1000"/>
              </a:spcBef>
              <a:spcAft>
                <a:spcPts val="0"/>
              </a:spcAft>
              <a:buSzPts val="1800"/>
              <a:buChar char="•"/>
            </a:pPr>
            <a:r>
              <a:rPr lang="es-CL" sz="1800">
                <a:latin typeface="Arial"/>
                <a:ea typeface="Arial"/>
                <a:cs typeface="Arial"/>
                <a:sym typeface="Arial"/>
              </a:rPr>
              <a:t>Ministerio de Desarrollo Social 2018.</a:t>
            </a:r>
            <a:r>
              <a:rPr lang="es-CL" sz="1800" i="1">
                <a:latin typeface="Arial"/>
                <a:ea typeface="Arial"/>
                <a:cs typeface="Arial"/>
                <a:sym typeface="Arial"/>
              </a:rPr>
              <a:t> Encuesta de caracterización socioeconómica nacional (CASEN)</a:t>
            </a:r>
            <a:r>
              <a:rPr lang="es-CL" sz="1800">
                <a:latin typeface="Arial"/>
                <a:ea typeface="Arial"/>
                <a:cs typeface="Arial"/>
                <a:sym typeface="Arial"/>
              </a:rPr>
              <a:t>. Santiago de Chile: Ministerio de Desarrollo Social.</a:t>
            </a:r>
            <a:endParaRPr sz="1800">
              <a:latin typeface="Arial"/>
              <a:ea typeface="Arial"/>
              <a:cs typeface="Arial"/>
              <a:sym typeface="Arial"/>
            </a:endParaRPr>
          </a:p>
          <a:p>
            <a:pPr marL="457200" lvl="0" indent="0" algn="just" rtl="0">
              <a:lnSpc>
                <a:spcPct val="115000"/>
              </a:lnSpc>
              <a:spcBef>
                <a:spcPts val="0"/>
              </a:spcBef>
              <a:spcAft>
                <a:spcPts val="0"/>
              </a:spcAft>
              <a:buNone/>
            </a:pPr>
            <a:endParaRPr sz="2000">
              <a:latin typeface="Arial Narrow"/>
              <a:ea typeface="Arial Narrow"/>
              <a:cs typeface="Arial Narrow"/>
              <a:sym typeface="Arial Narrow"/>
            </a:endParaRPr>
          </a:p>
          <a:p>
            <a:pPr marL="0" lvl="0" indent="0" algn="just" rtl="0">
              <a:lnSpc>
                <a:spcPct val="140000"/>
              </a:lnSpc>
              <a:spcBef>
                <a:spcPts val="0"/>
              </a:spcBef>
              <a:spcAft>
                <a:spcPts val="0"/>
              </a:spcAft>
              <a:buSzPts val="440"/>
              <a:buNone/>
            </a:pPr>
            <a:endParaRPr sz="1700">
              <a:latin typeface="Arial Narrow"/>
              <a:ea typeface="Arial Narrow"/>
              <a:cs typeface="Arial Narrow"/>
              <a:sym typeface="Arial Narrow"/>
            </a:endParaRPr>
          </a:p>
        </p:txBody>
      </p:sp>
      <p:pic>
        <p:nvPicPr>
          <p:cNvPr id="208" name="Google Shape;208;g125d3442dd7_1_0" descr="Imagen que contiene Logotipo&#10;&#10;Descripción generada automáticamente"/>
          <p:cNvPicPr preferRelativeResize="0"/>
          <p:nvPr/>
        </p:nvPicPr>
        <p:blipFill rotWithShape="1">
          <a:blip r:embed="rId5">
            <a:alphaModFix/>
          </a:blip>
          <a:srcRect/>
          <a:stretch/>
        </p:blipFill>
        <p:spPr>
          <a:xfrm>
            <a:off x="9545377" y="0"/>
            <a:ext cx="2531127" cy="73028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alphaModFix amt="20000"/>
          </a:blip>
          <a:stretch>
            <a:fillRect/>
          </a:stretch>
        </a:blipFill>
        <a:effectLst/>
      </p:bgPr>
    </p:bg>
    <p:spTree>
      <p:nvGrpSpPr>
        <p:cNvPr id="1" name="Shape 212"/>
        <p:cNvGrpSpPr/>
        <p:nvPr/>
      </p:nvGrpSpPr>
      <p:grpSpPr>
        <a:xfrm>
          <a:off x="0" y="0"/>
          <a:ext cx="0" cy="0"/>
          <a:chOff x="0" y="0"/>
          <a:chExt cx="0" cy="0"/>
        </a:xfrm>
      </p:grpSpPr>
      <p:sp>
        <p:nvSpPr>
          <p:cNvPr id="213" name="Google Shape;213;p4"/>
          <p:cNvSpPr txBox="1">
            <a:spLocks noGrp="1"/>
          </p:cNvSpPr>
          <p:nvPr>
            <p:ph type="subTitle" idx="1"/>
          </p:nvPr>
        </p:nvSpPr>
        <p:spPr>
          <a:xfrm>
            <a:off x="4051102" y="6465238"/>
            <a:ext cx="3731491" cy="3927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1800"/>
              <a:buNone/>
            </a:pPr>
            <a:r>
              <a:rPr lang="es-CL" sz="1800">
                <a:latin typeface="Overlock"/>
                <a:ea typeface="Overlock"/>
                <a:cs typeface="Overlock"/>
                <a:sym typeface="Overlock"/>
              </a:rPr>
              <a:t>Concepción 26 -29 Abril 2022</a:t>
            </a:r>
            <a:endParaRPr/>
          </a:p>
        </p:txBody>
      </p:sp>
      <p:pic>
        <p:nvPicPr>
          <p:cNvPr id="214" name="Google Shape;214;p4"/>
          <p:cNvPicPr preferRelativeResize="0"/>
          <p:nvPr/>
        </p:nvPicPr>
        <p:blipFill rotWithShape="1">
          <a:blip r:embed="rId4">
            <a:alphaModFix/>
          </a:blip>
          <a:srcRect/>
          <a:stretch/>
        </p:blipFill>
        <p:spPr>
          <a:xfrm>
            <a:off x="1925921" y="4461164"/>
            <a:ext cx="8340155" cy="1157785"/>
          </a:xfrm>
          <a:prstGeom prst="rect">
            <a:avLst/>
          </a:prstGeom>
          <a:noFill/>
          <a:ln>
            <a:noFill/>
          </a:ln>
        </p:spPr>
      </p:pic>
      <p:pic>
        <p:nvPicPr>
          <p:cNvPr id="215" name="Google Shape;215;p4" descr="Imagen que contiene Logotipo&#10;&#10;Descripción generada automáticamente"/>
          <p:cNvPicPr preferRelativeResize="0"/>
          <p:nvPr/>
        </p:nvPicPr>
        <p:blipFill rotWithShape="1">
          <a:blip r:embed="rId5">
            <a:alphaModFix/>
          </a:blip>
          <a:srcRect/>
          <a:stretch/>
        </p:blipFill>
        <p:spPr>
          <a:xfrm>
            <a:off x="1665471" y="872411"/>
            <a:ext cx="8861057" cy="255658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mt="12000"/>
          </a:blip>
          <a:stretch>
            <a:fillRect/>
          </a:stretch>
        </a:blipFill>
        <a:effectLst/>
      </p:bgPr>
    </p:bg>
    <p:spTree>
      <p:nvGrpSpPr>
        <p:cNvPr id="1" name="Shape 91"/>
        <p:cNvGrpSpPr/>
        <p:nvPr/>
      </p:nvGrpSpPr>
      <p:grpSpPr>
        <a:xfrm>
          <a:off x="0" y="0"/>
          <a:ext cx="0" cy="0"/>
          <a:chOff x="0" y="0"/>
          <a:chExt cx="0" cy="0"/>
        </a:xfrm>
      </p:grpSpPr>
      <p:sp>
        <p:nvSpPr>
          <p:cNvPr id="92" name="Google Shape;92;p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Libre Franklin Black"/>
              <a:buNone/>
            </a:pPr>
            <a:r>
              <a:rPr lang="es-CL">
                <a:latin typeface="Libre Franklin Black"/>
                <a:ea typeface="Libre Franklin Black"/>
                <a:cs typeface="Libre Franklin Black"/>
                <a:sym typeface="Libre Franklin Black"/>
              </a:rPr>
              <a:t>Antecedentes</a:t>
            </a:r>
            <a:endParaRPr sz="3400"/>
          </a:p>
        </p:txBody>
      </p:sp>
      <p:sp>
        <p:nvSpPr>
          <p:cNvPr id="93" name="Google Shape;93;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fontScale="92500" lnSpcReduction="20000"/>
          </a:bodyPr>
          <a:lstStyle/>
          <a:p>
            <a:pPr marL="457200" lvl="0" indent="-346467" algn="just" rtl="0">
              <a:lnSpc>
                <a:spcPct val="150000"/>
              </a:lnSpc>
              <a:spcBef>
                <a:spcPts val="0"/>
              </a:spcBef>
              <a:spcAft>
                <a:spcPts val="0"/>
              </a:spcAft>
              <a:buSzPct val="66740"/>
              <a:buFont typeface="Arial Narrow"/>
              <a:buChar char="•"/>
            </a:pPr>
            <a:r>
              <a:rPr lang="es-CL" sz="3006">
                <a:latin typeface="Arial Narrow"/>
                <a:ea typeface="Arial Narrow"/>
                <a:cs typeface="Arial Narrow"/>
                <a:sym typeface="Arial Narrow"/>
              </a:rPr>
              <a:t>Expansión del sistema terciario</a:t>
            </a:r>
            <a:endParaRPr sz="3006">
              <a:latin typeface="Arial Narrow"/>
              <a:ea typeface="Arial Narrow"/>
              <a:cs typeface="Arial Narrow"/>
              <a:sym typeface="Arial Narrow"/>
            </a:endParaRPr>
          </a:p>
          <a:p>
            <a:pPr marL="457200" lvl="0" indent="-346467" algn="just" rtl="0">
              <a:lnSpc>
                <a:spcPct val="150000"/>
              </a:lnSpc>
              <a:spcBef>
                <a:spcPts val="0"/>
              </a:spcBef>
              <a:spcAft>
                <a:spcPts val="0"/>
              </a:spcAft>
              <a:buSzPct val="66740"/>
              <a:buFont typeface="Arial Narrow"/>
              <a:buChar char="•"/>
            </a:pPr>
            <a:r>
              <a:rPr lang="es-CL" sz="3006">
                <a:latin typeface="Arial Narrow"/>
                <a:ea typeface="Arial Narrow"/>
                <a:cs typeface="Arial Narrow"/>
                <a:sym typeface="Arial Narrow"/>
              </a:rPr>
              <a:t>Ingreso </a:t>
            </a:r>
            <a:r>
              <a:rPr lang="es-CL" sz="3006" b="1">
                <a:latin typeface="Arial Narrow"/>
                <a:ea typeface="Arial Narrow"/>
                <a:cs typeface="Arial Narrow"/>
                <a:sym typeface="Arial Narrow"/>
              </a:rPr>
              <a:t>masivo</a:t>
            </a:r>
            <a:r>
              <a:rPr lang="es-CL" sz="3006">
                <a:latin typeface="Arial Narrow"/>
                <a:ea typeface="Arial Narrow"/>
                <a:cs typeface="Arial Narrow"/>
                <a:sym typeface="Arial Narrow"/>
              </a:rPr>
              <a:t> a la ES de sectores sociales previamente </a:t>
            </a:r>
            <a:r>
              <a:rPr lang="es-CL" sz="3006" b="1">
                <a:latin typeface="Arial Narrow"/>
                <a:ea typeface="Arial Narrow"/>
                <a:cs typeface="Arial Narrow"/>
                <a:sym typeface="Arial Narrow"/>
              </a:rPr>
              <a:t>excluidos </a:t>
            </a:r>
            <a:r>
              <a:rPr lang="es-CL" sz="3006">
                <a:latin typeface="Arial Narrow"/>
                <a:ea typeface="Arial Narrow"/>
                <a:cs typeface="Arial Narrow"/>
                <a:sym typeface="Arial Narrow"/>
              </a:rPr>
              <a:t>((Ministerio de Desarrollo Social, 2018)</a:t>
            </a:r>
            <a:endParaRPr sz="3006">
              <a:latin typeface="Arial Narrow"/>
              <a:ea typeface="Arial Narrow"/>
              <a:cs typeface="Arial Narrow"/>
              <a:sym typeface="Arial Narrow"/>
            </a:endParaRPr>
          </a:p>
          <a:p>
            <a:pPr marL="457200" lvl="0" indent="-346467" algn="just" rtl="0">
              <a:lnSpc>
                <a:spcPct val="150000"/>
              </a:lnSpc>
              <a:spcBef>
                <a:spcPts val="0"/>
              </a:spcBef>
              <a:spcAft>
                <a:spcPts val="0"/>
              </a:spcAft>
              <a:buSzPct val="66740"/>
              <a:buFont typeface="Arial Narrow"/>
              <a:buChar char="•"/>
            </a:pPr>
            <a:r>
              <a:rPr lang="es-CL" sz="3006">
                <a:latin typeface="Arial Narrow"/>
                <a:ea typeface="Arial Narrow"/>
                <a:cs typeface="Arial Narrow"/>
                <a:sym typeface="Arial Narrow"/>
              </a:rPr>
              <a:t>A pesar de aquello, hay una preponderancia de estudiantes de NSE medios y altos</a:t>
            </a:r>
            <a:endParaRPr sz="3006">
              <a:latin typeface="Arial Narrow"/>
              <a:ea typeface="Arial Narrow"/>
              <a:cs typeface="Arial Narrow"/>
              <a:sym typeface="Arial Narrow"/>
            </a:endParaRPr>
          </a:p>
          <a:p>
            <a:pPr marL="457200" lvl="0" indent="-334327" algn="just" rtl="0">
              <a:lnSpc>
                <a:spcPct val="150000"/>
              </a:lnSpc>
              <a:spcBef>
                <a:spcPts val="0"/>
              </a:spcBef>
              <a:spcAft>
                <a:spcPts val="0"/>
              </a:spcAft>
              <a:buSzPct val="59866"/>
              <a:buFont typeface="Arial Narrow"/>
              <a:buChar char="•"/>
            </a:pPr>
            <a:r>
              <a:rPr lang="es-CL" sz="3006">
                <a:latin typeface="Arial Narrow"/>
                <a:ea typeface="Arial Narrow"/>
                <a:cs typeface="Arial Narrow"/>
                <a:sym typeface="Arial Narrow"/>
              </a:rPr>
              <a:t>Las elecciones de los estudiantes están </a:t>
            </a:r>
            <a:r>
              <a:rPr lang="es-CL" sz="3006" b="1">
                <a:latin typeface="Arial Narrow"/>
                <a:ea typeface="Arial Narrow"/>
                <a:cs typeface="Arial Narrow"/>
                <a:sym typeface="Arial Narrow"/>
              </a:rPr>
              <a:t>condicionadas por su clase social</a:t>
            </a:r>
            <a:r>
              <a:rPr lang="es-CL" sz="3006">
                <a:latin typeface="Arial Narrow"/>
                <a:ea typeface="Arial Narrow"/>
                <a:cs typeface="Arial Narrow"/>
                <a:sym typeface="Arial Narrow"/>
              </a:rPr>
              <a:t> (Brooks, 2008; Donovan, 2018</a:t>
            </a:r>
            <a:r>
              <a:rPr lang="es-CL">
                <a:latin typeface="Arial Narrow"/>
                <a:ea typeface="Arial Narrow"/>
                <a:cs typeface="Arial Narrow"/>
                <a:sym typeface="Arial Narrow"/>
              </a:rPr>
              <a:t>)</a:t>
            </a:r>
            <a:endParaRPr>
              <a:latin typeface="Arial Narrow"/>
              <a:ea typeface="Arial Narrow"/>
              <a:cs typeface="Arial Narrow"/>
              <a:sym typeface="Arial Narrow"/>
            </a:endParaRPr>
          </a:p>
          <a:p>
            <a:pPr marL="0" lvl="0" indent="0" algn="just" rtl="0">
              <a:lnSpc>
                <a:spcPct val="150000"/>
              </a:lnSpc>
              <a:spcBef>
                <a:spcPts val="0"/>
              </a:spcBef>
              <a:spcAft>
                <a:spcPts val="0"/>
              </a:spcAft>
              <a:buSzPct val="64285"/>
              <a:buNone/>
            </a:pPr>
            <a:endParaRPr>
              <a:latin typeface="Arial Narrow"/>
              <a:ea typeface="Arial Narrow"/>
              <a:cs typeface="Arial Narrow"/>
              <a:sym typeface="Arial Narrow"/>
            </a:endParaRPr>
          </a:p>
        </p:txBody>
      </p:sp>
      <p:pic>
        <p:nvPicPr>
          <p:cNvPr id="94" name="Google Shape;94;p2" descr="Imagen que contiene Logotipo&#10;&#10;Descripción generada automáticamente"/>
          <p:cNvPicPr preferRelativeResize="0"/>
          <p:nvPr/>
        </p:nvPicPr>
        <p:blipFill rotWithShape="1">
          <a:blip r:embed="rId4">
            <a:alphaModFix/>
          </a:blip>
          <a:srcRect/>
          <a:stretch/>
        </p:blipFill>
        <p:spPr>
          <a:xfrm>
            <a:off x="9545377" y="0"/>
            <a:ext cx="2531128" cy="730280"/>
          </a:xfrm>
          <a:prstGeom prst="rect">
            <a:avLst/>
          </a:prstGeom>
          <a:noFill/>
          <a:ln>
            <a:noFill/>
          </a:ln>
        </p:spPr>
      </p:pic>
      <p:sp>
        <p:nvSpPr>
          <p:cNvPr id="95" name="Google Shape;95;p2"/>
          <p:cNvSpPr/>
          <p:nvPr/>
        </p:nvSpPr>
        <p:spPr>
          <a:xfrm>
            <a:off x="838200" y="1580925"/>
            <a:ext cx="10650900" cy="4596000"/>
          </a:xfrm>
          <a:prstGeom prst="roundRect">
            <a:avLst>
              <a:gd name="adj" fmla="val 16667"/>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500" b="1" i="0" u="none" strike="noStrike" cap="none">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mt="12000"/>
          </a:blip>
          <a:stretch>
            <a:fillRect/>
          </a:stretch>
        </a:blipFill>
        <a:effectLst/>
      </p:bgPr>
    </p:bg>
    <p:spTree>
      <p:nvGrpSpPr>
        <p:cNvPr id="1" name="Shape 99"/>
        <p:cNvGrpSpPr/>
        <p:nvPr/>
      </p:nvGrpSpPr>
      <p:grpSpPr>
        <a:xfrm>
          <a:off x="0" y="0"/>
          <a:ext cx="0" cy="0"/>
          <a:chOff x="0" y="0"/>
          <a:chExt cx="0" cy="0"/>
        </a:xfrm>
      </p:grpSpPr>
      <p:sp>
        <p:nvSpPr>
          <p:cNvPr id="100" name="Google Shape;100;g12572eadfd7_0_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Libre Franklin Black"/>
              <a:buNone/>
            </a:pPr>
            <a:r>
              <a:rPr lang="es-CL">
                <a:latin typeface="Libre Franklin Black"/>
                <a:ea typeface="Libre Franklin Black"/>
                <a:cs typeface="Libre Franklin Black"/>
                <a:sym typeface="Libre Franklin Black"/>
              </a:rPr>
              <a:t>Conceptos teóricos</a:t>
            </a:r>
            <a:endParaRPr sz="3400"/>
          </a:p>
        </p:txBody>
      </p:sp>
      <p:sp>
        <p:nvSpPr>
          <p:cNvPr id="101" name="Google Shape;101;g12572eadfd7_0_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p>
            <a:pPr marL="457200" lvl="0" indent="-342900" algn="just" rtl="0">
              <a:lnSpc>
                <a:spcPct val="150000"/>
              </a:lnSpc>
              <a:spcBef>
                <a:spcPts val="0"/>
              </a:spcBef>
              <a:spcAft>
                <a:spcPts val="0"/>
              </a:spcAft>
              <a:buSzPts val="1800"/>
              <a:buFont typeface="Arial Narrow"/>
              <a:buChar char="•"/>
            </a:pPr>
            <a:r>
              <a:rPr lang="es-CL">
                <a:latin typeface="Arial Narrow"/>
                <a:ea typeface="Arial Narrow"/>
                <a:cs typeface="Arial Narrow"/>
                <a:sym typeface="Arial Narrow"/>
              </a:rPr>
              <a:t>Para esquematización de clases: Esquema EGP (Erikson, Goldthorpe y Portocarero) (Erikson et al., 1979)</a:t>
            </a:r>
            <a:endParaRPr>
              <a:latin typeface="Arial Narrow"/>
              <a:ea typeface="Arial Narrow"/>
              <a:cs typeface="Arial Narrow"/>
              <a:sym typeface="Arial Narrow"/>
            </a:endParaRPr>
          </a:p>
          <a:p>
            <a:pPr marL="0" lvl="0" indent="0" algn="just" rtl="0">
              <a:lnSpc>
                <a:spcPct val="150000"/>
              </a:lnSpc>
              <a:spcBef>
                <a:spcPts val="0"/>
              </a:spcBef>
              <a:spcAft>
                <a:spcPts val="0"/>
              </a:spcAft>
              <a:buNone/>
            </a:pPr>
            <a:endParaRPr>
              <a:latin typeface="Arial Narrow"/>
              <a:ea typeface="Arial Narrow"/>
              <a:cs typeface="Arial Narrow"/>
              <a:sym typeface="Arial Narrow"/>
            </a:endParaRPr>
          </a:p>
          <a:p>
            <a:pPr marL="457200" lvl="0" indent="-342900" algn="just" rtl="0">
              <a:lnSpc>
                <a:spcPct val="150000"/>
              </a:lnSpc>
              <a:spcBef>
                <a:spcPts val="0"/>
              </a:spcBef>
              <a:spcAft>
                <a:spcPts val="0"/>
              </a:spcAft>
              <a:buSzPts val="1800"/>
              <a:buFont typeface="Arial Narrow"/>
              <a:buChar char="•"/>
            </a:pPr>
            <a:r>
              <a:rPr lang="es-CL">
                <a:latin typeface="Arial Narrow"/>
                <a:ea typeface="Arial Narrow"/>
                <a:cs typeface="Arial Narrow"/>
                <a:sym typeface="Arial Narrow"/>
              </a:rPr>
              <a:t>Teoría Bourdiana: Habitus, capitales y campo (Bourdieu, 1984; 1997; Bourdieu &amp; Passeron, 1979)</a:t>
            </a:r>
            <a:endParaRPr>
              <a:latin typeface="Arial Narrow"/>
              <a:ea typeface="Arial Narrow"/>
              <a:cs typeface="Arial Narrow"/>
              <a:sym typeface="Arial Narrow"/>
            </a:endParaRPr>
          </a:p>
          <a:p>
            <a:pPr marL="0" lvl="0" indent="0" algn="just" rtl="0">
              <a:lnSpc>
                <a:spcPct val="150000"/>
              </a:lnSpc>
              <a:spcBef>
                <a:spcPts val="0"/>
              </a:spcBef>
              <a:spcAft>
                <a:spcPts val="0"/>
              </a:spcAft>
              <a:buSzPts val="1800"/>
              <a:buNone/>
            </a:pPr>
            <a:endParaRPr>
              <a:latin typeface="Arial Narrow"/>
              <a:ea typeface="Arial Narrow"/>
              <a:cs typeface="Arial Narrow"/>
              <a:sym typeface="Arial Narrow"/>
            </a:endParaRPr>
          </a:p>
        </p:txBody>
      </p:sp>
      <p:pic>
        <p:nvPicPr>
          <p:cNvPr id="102" name="Google Shape;102;g12572eadfd7_0_0" descr="Imagen que contiene Logotipo&#10;&#10;Descripción generada automáticamente"/>
          <p:cNvPicPr preferRelativeResize="0"/>
          <p:nvPr/>
        </p:nvPicPr>
        <p:blipFill rotWithShape="1">
          <a:blip r:embed="rId4">
            <a:alphaModFix/>
          </a:blip>
          <a:srcRect/>
          <a:stretch/>
        </p:blipFill>
        <p:spPr>
          <a:xfrm>
            <a:off x="9545377" y="0"/>
            <a:ext cx="2531127" cy="73028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mt="12000"/>
          </a:blip>
          <a:stretch>
            <a:fillRect/>
          </a:stretch>
        </a:blipFill>
        <a:effectLst/>
      </p:bgPr>
    </p:bg>
    <p:spTree>
      <p:nvGrpSpPr>
        <p:cNvPr id="1" name="Shape 106"/>
        <p:cNvGrpSpPr/>
        <p:nvPr/>
      </p:nvGrpSpPr>
      <p:grpSpPr>
        <a:xfrm>
          <a:off x="0" y="0"/>
          <a:ext cx="0" cy="0"/>
          <a:chOff x="0" y="0"/>
          <a:chExt cx="0" cy="0"/>
        </a:xfrm>
      </p:grpSpPr>
      <p:sp>
        <p:nvSpPr>
          <p:cNvPr id="107" name="Google Shape;107;g122113138ef_0_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Libre Franklin Black"/>
              <a:buNone/>
            </a:pPr>
            <a:r>
              <a:rPr lang="es-CL">
                <a:latin typeface="Libre Franklin Black"/>
                <a:ea typeface="Libre Franklin Black"/>
                <a:cs typeface="Libre Franklin Black"/>
                <a:sym typeface="Libre Franklin Black"/>
              </a:rPr>
              <a:t>Objetivo de investigación</a:t>
            </a:r>
            <a:endParaRPr/>
          </a:p>
        </p:txBody>
      </p:sp>
      <p:sp>
        <p:nvSpPr>
          <p:cNvPr id="108" name="Google Shape;108;g122113138ef_0_0"/>
          <p:cNvSpPr txBox="1">
            <a:spLocks noGrp="1"/>
          </p:cNvSpPr>
          <p:nvPr>
            <p:ph type="body" idx="1"/>
          </p:nvPr>
        </p:nvSpPr>
        <p:spPr>
          <a:xfrm>
            <a:off x="838200" y="2630500"/>
            <a:ext cx="9794700" cy="2629800"/>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chemeClr val="dk1"/>
              </a:buClr>
              <a:buSzPts val="2800"/>
              <a:buNone/>
            </a:pPr>
            <a:r>
              <a:rPr lang="es-CL">
                <a:latin typeface="Arial Narrow"/>
                <a:ea typeface="Arial Narrow"/>
                <a:cs typeface="Arial Narrow"/>
                <a:sym typeface="Arial Narrow"/>
              </a:rPr>
              <a:t>Analizar la incidencia de la clase social de los estudiantes en sus preferencias de carrera y universidad al momento de postular a la educación superior en Chile.</a:t>
            </a:r>
            <a:endParaRPr/>
          </a:p>
        </p:txBody>
      </p:sp>
      <p:pic>
        <p:nvPicPr>
          <p:cNvPr id="109" name="Google Shape;109;g122113138ef_0_0" descr="Imagen que contiene Logotipo&#10;&#10;Descripción generada automáticamente"/>
          <p:cNvPicPr preferRelativeResize="0"/>
          <p:nvPr/>
        </p:nvPicPr>
        <p:blipFill rotWithShape="1">
          <a:blip r:embed="rId4">
            <a:alphaModFix/>
          </a:blip>
          <a:srcRect/>
          <a:stretch/>
        </p:blipFill>
        <p:spPr>
          <a:xfrm>
            <a:off x="9545377" y="0"/>
            <a:ext cx="2531127" cy="730280"/>
          </a:xfrm>
          <a:prstGeom prst="rect">
            <a:avLst/>
          </a:prstGeom>
          <a:noFill/>
          <a:ln>
            <a:noFill/>
          </a:ln>
        </p:spPr>
      </p:pic>
      <p:sp>
        <p:nvSpPr>
          <p:cNvPr id="110" name="Google Shape;110;g122113138ef_0_0"/>
          <p:cNvSpPr txBox="1"/>
          <p:nvPr/>
        </p:nvSpPr>
        <p:spPr>
          <a:xfrm>
            <a:off x="14683700" y="4985725"/>
            <a:ext cx="97947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11" name="Google Shape;111;g122113138ef_0_0"/>
          <p:cNvSpPr/>
          <p:nvPr/>
        </p:nvSpPr>
        <p:spPr>
          <a:xfrm>
            <a:off x="478475" y="2283400"/>
            <a:ext cx="11070600" cy="2976900"/>
          </a:xfrm>
          <a:prstGeom prst="roundRect">
            <a:avLst>
              <a:gd name="adj" fmla="val 16667"/>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Google Shape;112;g122113138ef_0_0"/>
          <p:cNvSpPr txBox="1"/>
          <p:nvPr/>
        </p:nvSpPr>
        <p:spPr>
          <a:xfrm>
            <a:off x="9866275" y="2630500"/>
            <a:ext cx="1487400" cy="172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CL" sz="10000">
                <a:solidFill>
                  <a:srgbClr val="BDC1C6"/>
                </a:solidFill>
              </a:rPr>
              <a:t>🔍</a:t>
            </a:r>
            <a:endParaRPr sz="10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mt="12000"/>
          </a:blip>
          <a:stretch>
            <a:fillRect/>
          </a:stretch>
        </a:blipFill>
        <a:effectLst/>
      </p:bgPr>
    </p:bg>
    <p:spTree>
      <p:nvGrpSpPr>
        <p:cNvPr id="1" name="Shape 116"/>
        <p:cNvGrpSpPr/>
        <p:nvPr/>
      </p:nvGrpSpPr>
      <p:grpSpPr>
        <a:xfrm>
          <a:off x="0" y="0"/>
          <a:ext cx="0" cy="0"/>
          <a:chOff x="0" y="0"/>
          <a:chExt cx="0" cy="0"/>
        </a:xfrm>
      </p:grpSpPr>
      <p:sp>
        <p:nvSpPr>
          <p:cNvPr id="117" name="Google Shape;117;g122113138ef_0_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Libre Franklin Black"/>
              <a:buNone/>
            </a:pPr>
            <a:r>
              <a:rPr lang="es-CL">
                <a:latin typeface="Libre Franklin Black"/>
                <a:ea typeface="Libre Franklin Black"/>
                <a:cs typeface="Libre Franklin Black"/>
                <a:sym typeface="Libre Franklin Black"/>
              </a:rPr>
              <a:t>Metodología: Datos</a:t>
            </a:r>
            <a:endParaRPr/>
          </a:p>
        </p:txBody>
      </p:sp>
      <p:sp>
        <p:nvSpPr>
          <p:cNvPr id="118" name="Google Shape;118;g122113138ef_0_6"/>
          <p:cNvSpPr txBox="1">
            <a:spLocks noGrp="1"/>
          </p:cNvSpPr>
          <p:nvPr>
            <p:ph type="body" idx="1"/>
          </p:nvPr>
        </p:nvSpPr>
        <p:spPr>
          <a:xfrm>
            <a:off x="694225" y="1851250"/>
            <a:ext cx="11002200" cy="4817400"/>
          </a:xfrm>
          <a:prstGeom prst="rect">
            <a:avLst/>
          </a:prstGeom>
          <a:noFill/>
          <a:ln>
            <a:noFill/>
          </a:ln>
        </p:spPr>
        <p:txBody>
          <a:bodyPr spcFirstLastPara="1" wrap="square" lIns="91425" tIns="45700" rIns="91425" bIns="45700" anchor="t" anchorCtr="0">
            <a:normAutofit fontScale="92500"/>
          </a:bodyPr>
          <a:lstStyle/>
          <a:p>
            <a:pPr marL="457200" lvl="0" indent="-340677" algn="just" rtl="0">
              <a:lnSpc>
                <a:spcPct val="150000"/>
              </a:lnSpc>
              <a:spcBef>
                <a:spcPts val="0"/>
              </a:spcBef>
              <a:spcAft>
                <a:spcPts val="0"/>
              </a:spcAft>
              <a:buSzPct val="65612"/>
              <a:buChar char="•"/>
            </a:pPr>
            <a:r>
              <a:rPr lang="es-CL" sz="2908" b="1">
                <a:latin typeface="Arial Narrow"/>
                <a:ea typeface="Arial Narrow"/>
                <a:cs typeface="Arial Narrow"/>
                <a:sym typeface="Arial Narrow"/>
              </a:rPr>
              <a:t>Fuente de datos:</a:t>
            </a:r>
            <a:r>
              <a:rPr lang="es-CL" sz="2908">
                <a:latin typeface="Arial Narrow"/>
                <a:ea typeface="Arial Narrow"/>
                <a:cs typeface="Arial Narrow"/>
                <a:sym typeface="Arial Narrow"/>
              </a:rPr>
              <a:t> Se utilizaron datos del DEMRE del proceso de admisión 2017. El análisis contempló un total de 68.283 postulantes para este año. Ante la posibilidad que la implementación de la gratuidad distorsionara los resultados de 2017, se usaron los datos del proceso de admisión 2015 como año de control. Este contiene 63.670 postulantes, por lo que la muestra se compuso finalmente de un total de 131.593 postulantes en los años 2015 y 2017 en Chile. </a:t>
            </a:r>
            <a:endParaRPr sz="2908">
              <a:latin typeface="Arial Narrow"/>
              <a:ea typeface="Arial Narrow"/>
              <a:cs typeface="Arial Narrow"/>
              <a:sym typeface="Arial Narrow"/>
            </a:endParaRPr>
          </a:p>
          <a:p>
            <a:pPr marL="457200" lvl="0" indent="0" algn="just" rtl="0">
              <a:lnSpc>
                <a:spcPct val="150000"/>
              </a:lnSpc>
              <a:spcBef>
                <a:spcPts val="0"/>
              </a:spcBef>
              <a:spcAft>
                <a:spcPts val="0"/>
              </a:spcAft>
              <a:buSzPct val="69498"/>
              <a:buNone/>
            </a:pPr>
            <a:endParaRPr>
              <a:latin typeface="Arial Narrow"/>
              <a:ea typeface="Arial Narrow"/>
              <a:cs typeface="Arial Narrow"/>
              <a:sym typeface="Arial Narrow"/>
            </a:endParaRPr>
          </a:p>
          <a:p>
            <a:pPr marL="0" lvl="0" indent="0" algn="just" rtl="0">
              <a:lnSpc>
                <a:spcPct val="150000"/>
              </a:lnSpc>
              <a:spcBef>
                <a:spcPts val="0"/>
              </a:spcBef>
              <a:spcAft>
                <a:spcPts val="0"/>
              </a:spcAft>
              <a:buNone/>
            </a:pPr>
            <a:endParaRPr>
              <a:latin typeface="Arial Narrow"/>
              <a:ea typeface="Arial Narrow"/>
              <a:cs typeface="Arial Narrow"/>
              <a:sym typeface="Arial Narrow"/>
            </a:endParaRPr>
          </a:p>
        </p:txBody>
      </p:sp>
      <p:pic>
        <p:nvPicPr>
          <p:cNvPr id="119" name="Google Shape;119;g122113138ef_0_6" descr="Imagen que contiene Logotipo&#10;&#10;Descripción generada automáticamente"/>
          <p:cNvPicPr preferRelativeResize="0"/>
          <p:nvPr/>
        </p:nvPicPr>
        <p:blipFill rotWithShape="1">
          <a:blip r:embed="rId4">
            <a:alphaModFix/>
          </a:blip>
          <a:srcRect/>
          <a:stretch/>
        </p:blipFill>
        <p:spPr>
          <a:xfrm>
            <a:off x="9545377" y="0"/>
            <a:ext cx="2531127" cy="73028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mt="12000"/>
          </a:blip>
          <a:stretch>
            <a:fillRect/>
          </a:stretch>
        </a:blipFill>
        <a:effectLst/>
      </p:bgPr>
    </p:bg>
    <p:spTree>
      <p:nvGrpSpPr>
        <p:cNvPr id="1" name="Shape 123"/>
        <p:cNvGrpSpPr/>
        <p:nvPr/>
      </p:nvGrpSpPr>
      <p:grpSpPr>
        <a:xfrm>
          <a:off x="0" y="0"/>
          <a:ext cx="0" cy="0"/>
          <a:chOff x="0" y="0"/>
          <a:chExt cx="0" cy="0"/>
        </a:xfrm>
      </p:grpSpPr>
      <p:sp>
        <p:nvSpPr>
          <p:cNvPr id="124" name="Google Shape;124;g122647e4d0f_0_0"/>
          <p:cNvSpPr txBox="1">
            <a:spLocks noGrp="1"/>
          </p:cNvSpPr>
          <p:nvPr>
            <p:ph type="title"/>
          </p:nvPr>
        </p:nvSpPr>
        <p:spPr>
          <a:xfrm>
            <a:off x="669900" y="104800"/>
            <a:ext cx="10311300" cy="11154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Libre Franklin Black"/>
              <a:buNone/>
            </a:pPr>
            <a:r>
              <a:rPr lang="es-CL">
                <a:latin typeface="Libre Franklin Black"/>
                <a:ea typeface="Libre Franklin Black"/>
                <a:cs typeface="Libre Franklin Black"/>
                <a:sym typeface="Libre Franklin Black"/>
              </a:rPr>
              <a:t>Metodología. Variables y análisis</a:t>
            </a:r>
            <a:endParaRPr/>
          </a:p>
        </p:txBody>
      </p:sp>
      <p:sp>
        <p:nvSpPr>
          <p:cNvPr id="125" name="Google Shape;125;g122647e4d0f_0_0"/>
          <p:cNvSpPr txBox="1">
            <a:spLocks noGrp="1"/>
          </p:cNvSpPr>
          <p:nvPr>
            <p:ph type="body" idx="1"/>
          </p:nvPr>
        </p:nvSpPr>
        <p:spPr>
          <a:xfrm>
            <a:off x="352800" y="1220125"/>
            <a:ext cx="11486400" cy="5532600"/>
          </a:xfrm>
          <a:prstGeom prst="rect">
            <a:avLst/>
          </a:prstGeom>
          <a:noFill/>
          <a:ln>
            <a:noFill/>
          </a:ln>
        </p:spPr>
        <p:txBody>
          <a:bodyPr spcFirstLastPara="1" wrap="square" lIns="91425" tIns="45700" rIns="91425" bIns="45700" anchor="t" anchorCtr="0">
            <a:normAutofit fontScale="25000" lnSpcReduction="20000"/>
          </a:bodyPr>
          <a:lstStyle/>
          <a:p>
            <a:pPr marL="457200" lvl="0" indent="-374651" algn="just" rtl="0">
              <a:lnSpc>
                <a:spcPct val="150000"/>
              </a:lnSpc>
              <a:spcBef>
                <a:spcPts val="0"/>
              </a:spcBef>
              <a:spcAft>
                <a:spcPts val="0"/>
              </a:spcAft>
              <a:buSzPct val="100000"/>
              <a:buChar char="•"/>
            </a:pPr>
            <a:r>
              <a:rPr lang="es-CL" sz="9200" b="1">
                <a:latin typeface="Arial Narrow"/>
                <a:ea typeface="Arial Narrow"/>
                <a:cs typeface="Arial Narrow"/>
                <a:sym typeface="Arial Narrow"/>
              </a:rPr>
              <a:t>Variables utilizadas</a:t>
            </a:r>
            <a:endParaRPr sz="9200" b="1">
              <a:latin typeface="Arial Narrow"/>
              <a:ea typeface="Arial Narrow"/>
              <a:cs typeface="Arial Narrow"/>
              <a:sym typeface="Arial Narrow"/>
            </a:endParaRPr>
          </a:p>
          <a:p>
            <a:pPr marL="457200" lvl="0" indent="-374650" algn="just" rtl="0">
              <a:lnSpc>
                <a:spcPct val="150000"/>
              </a:lnSpc>
              <a:spcBef>
                <a:spcPts val="0"/>
              </a:spcBef>
              <a:spcAft>
                <a:spcPts val="0"/>
              </a:spcAft>
              <a:buSzPct val="100000"/>
              <a:buFont typeface="Arial Narrow"/>
              <a:buChar char="●"/>
            </a:pPr>
            <a:r>
              <a:rPr lang="es-CL" sz="9200">
                <a:latin typeface="Arial Narrow"/>
                <a:ea typeface="Arial Narrow"/>
                <a:cs typeface="Arial Narrow"/>
                <a:sym typeface="Arial Narrow"/>
              </a:rPr>
              <a:t>Para el análisis se construyeron 4 variables dependientes</a:t>
            </a:r>
            <a:endParaRPr sz="9200">
              <a:latin typeface="Arial Narrow"/>
              <a:ea typeface="Arial Narrow"/>
              <a:cs typeface="Arial Narrow"/>
              <a:sym typeface="Arial Narrow"/>
            </a:endParaRPr>
          </a:p>
          <a:p>
            <a:pPr marL="457200" lvl="0" indent="0" algn="just" rtl="0">
              <a:lnSpc>
                <a:spcPct val="150000"/>
              </a:lnSpc>
              <a:spcBef>
                <a:spcPts val="0"/>
              </a:spcBef>
              <a:spcAft>
                <a:spcPts val="0"/>
              </a:spcAft>
              <a:buNone/>
            </a:pPr>
            <a:r>
              <a:rPr lang="es-CL" sz="9200">
                <a:latin typeface="Arial Narrow"/>
                <a:ea typeface="Arial Narrow"/>
                <a:cs typeface="Arial Narrow"/>
                <a:sym typeface="Arial Narrow"/>
              </a:rPr>
              <a:t>→ duración de la carrera</a:t>
            </a:r>
            <a:endParaRPr sz="9200">
              <a:latin typeface="Arial Narrow"/>
              <a:ea typeface="Arial Narrow"/>
              <a:cs typeface="Arial Narrow"/>
              <a:sym typeface="Arial Narrow"/>
            </a:endParaRPr>
          </a:p>
          <a:p>
            <a:pPr marL="457200" lvl="0" indent="0" algn="just" rtl="0">
              <a:lnSpc>
                <a:spcPct val="150000"/>
              </a:lnSpc>
              <a:spcBef>
                <a:spcPts val="0"/>
              </a:spcBef>
              <a:spcAft>
                <a:spcPts val="0"/>
              </a:spcAft>
              <a:buNone/>
            </a:pPr>
            <a:r>
              <a:rPr lang="es-CL" sz="9200">
                <a:latin typeface="Arial Narrow"/>
                <a:ea typeface="Arial Narrow"/>
                <a:cs typeface="Arial Narrow"/>
                <a:sym typeface="Arial Narrow"/>
              </a:rPr>
              <a:t>→ área del conocimiento</a:t>
            </a:r>
            <a:endParaRPr sz="9200">
              <a:latin typeface="Arial Narrow"/>
              <a:ea typeface="Arial Narrow"/>
              <a:cs typeface="Arial Narrow"/>
              <a:sym typeface="Arial Narrow"/>
            </a:endParaRPr>
          </a:p>
          <a:p>
            <a:pPr marL="457200" lvl="0" indent="0" algn="just" rtl="0">
              <a:lnSpc>
                <a:spcPct val="150000"/>
              </a:lnSpc>
              <a:spcBef>
                <a:spcPts val="0"/>
              </a:spcBef>
              <a:spcAft>
                <a:spcPts val="0"/>
              </a:spcAft>
              <a:buNone/>
            </a:pPr>
            <a:r>
              <a:rPr lang="es-CL" sz="9200">
                <a:latin typeface="Arial Narrow"/>
                <a:ea typeface="Arial Narrow"/>
                <a:cs typeface="Arial Narrow"/>
                <a:sym typeface="Arial Narrow"/>
              </a:rPr>
              <a:t>→ costo de la carrera</a:t>
            </a:r>
            <a:endParaRPr sz="9200">
              <a:latin typeface="Arial Narrow"/>
              <a:ea typeface="Arial Narrow"/>
              <a:cs typeface="Arial Narrow"/>
              <a:sym typeface="Arial Narrow"/>
            </a:endParaRPr>
          </a:p>
          <a:p>
            <a:pPr marL="457200" lvl="0" indent="0" algn="just" rtl="0">
              <a:lnSpc>
                <a:spcPct val="150000"/>
              </a:lnSpc>
              <a:spcBef>
                <a:spcPts val="0"/>
              </a:spcBef>
              <a:spcAft>
                <a:spcPts val="0"/>
              </a:spcAft>
              <a:buNone/>
            </a:pPr>
            <a:r>
              <a:rPr lang="es-CL" sz="9200">
                <a:latin typeface="Arial Narrow"/>
                <a:ea typeface="Arial Narrow"/>
                <a:cs typeface="Arial Narrow"/>
                <a:sym typeface="Arial Narrow"/>
              </a:rPr>
              <a:t>→ tipo de universidad</a:t>
            </a:r>
            <a:endParaRPr sz="9200">
              <a:latin typeface="Arial Narrow"/>
              <a:ea typeface="Arial Narrow"/>
              <a:cs typeface="Arial Narrow"/>
              <a:sym typeface="Arial Narrow"/>
            </a:endParaRPr>
          </a:p>
          <a:p>
            <a:pPr marL="457200" lvl="0" indent="-374650" algn="just" rtl="0">
              <a:lnSpc>
                <a:spcPct val="150000"/>
              </a:lnSpc>
              <a:spcBef>
                <a:spcPts val="0"/>
              </a:spcBef>
              <a:spcAft>
                <a:spcPts val="0"/>
              </a:spcAft>
              <a:buSzPct val="100000"/>
              <a:buFont typeface="Arial Narrow"/>
              <a:buChar char="●"/>
            </a:pPr>
            <a:r>
              <a:rPr lang="es-CL" sz="9200">
                <a:latin typeface="Arial Narrow"/>
                <a:ea typeface="Arial Narrow"/>
                <a:cs typeface="Arial Narrow"/>
                <a:sym typeface="Arial Narrow"/>
              </a:rPr>
              <a:t>Las variables independientes consideradas fueron:</a:t>
            </a:r>
            <a:endParaRPr sz="9200">
              <a:latin typeface="Arial Narrow"/>
              <a:ea typeface="Arial Narrow"/>
              <a:cs typeface="Arial Narrow"/>
              <a:sym typeface="Arial Narrow"/>
            </a:endParaRPr>
          </a:p>
          <a:p>
            <a:pPr marL="0" lvl="0" indent="0" algn="just" rtl="0">
              <a:lnSpc>
                <a:spcPct val="150000"/>
              </a:lnSpc>
              <a:spcBef>
                <a:spcPts val="0"/>
              </a:spcBef>
              <a:spcAft>
                <a:spcPts val="0"/>
              </a:spcAft>
              <a:buNone/>
            </a:pPr>
            <a:r>
              <a:rPr lang="es-CL" sz="9200">
                <a:latin typeface="Arial Narrow"/>
                <a:ea typeface="Arial Narrow"/>
                <a:cs typeface="Arial Narrow"/>
                <a:sym typeface="Arial Narrow"/>
              </a:rPr>
              <a:t>         → clase social </a:t>
            </a:r>
            <a:endParaRPr sz="9200">
              <a:latin typeface="Arial Narrow"/>
              <a:ea typeface="Arial Narrow"/>
              <a:cs typeface="Arial Narrow"/>
              <a:sym typeface="Arial Narrow"/>
            </a:endParaRPr>
          </a:p>
          <a:p>
            <a:pPr marL="0" lvl="0" indent="0" algn="just" rtl="0">
              <a:lnSpc>
                <a:spcPct val="150000"/>
              </a:lnSpc>
              <a:spcBef>
                <a:spcPts val="0"/>
              </a:spcBef>
              <a:spcAft>
                <a:spcPts val="0"/>
              </a:spcAft>
              <a:buNone/>
            </a:pPr>
            <a:r>
              <a:rPr lang="es-CL" sz="9200">
                <a:latin typeface="Arial Narrow"/>
                <a:ea typeface="Arial Narrow"/>
                <a:cs typeface="Arial Narrow"/>
                <a:sym typeface="Arial Narrow"/>
              </a:rPr>
              <a:t>         → Promedio PSU obligatorias</a:t>
            </a:r>
            <a:endParaRPr sz="9200">
              <a:latin typeface="Arial Narrow"/>
              <a:ea typeface="Arial Narrow"/>
              <a:cs typeface="Arial Narrow"/>
              <a:sym typeface="Arial Narrow"/>
            </a:endParaRPr>
          </a:p>
          <a:p>
            <a:pPr marL="0" lvl="0" indent="0" algn="just" rtl="0">
              <a:lnSpc>
                <a:spcPct val="150000"/>
              </a:lnSpc>
              <a:spcBef>
                <a:spcPts val="0"/>
              </a:spcBef>
              <a:spcAft>
                <a:spcPts val="0"/>
              </a:spcAft>
              <a:buNone/>
            </a:pPr>
            <a:r>
              <a:rPr lang="es-CL" sz="9200">
                <a:latin typeface="Arial Narrow"/>
                <a:ea typeface="Arial Narrow"/>
                <a:cs typeface="Arial Narrow"/>
                <a:sym typeface="Arial Narrow"/>
              </a:rPr>
              <a:t>         → NEM</a:t>
            </a:r>
            <a:endParaRPr sz="9200">
              <a:latin typeface="Arial Narrow"/>
              <a:ea typeface="Arial Narrow"/>
              <a:cs typeface="Arial Narrow"/>
              <a:sym typeface="Arial Narrow"/>
            </a:endParaRPr>
          </a:p>
          <a:p>
            <a:pPr marL="0" lvl="0" indent="0" algn="just" rtl="0">
              <a:lnSpc>
                <a:spcPct val="150000"/>
              </a:lnSpc>
              <a:spcBef>
                <a:spcPts val="0"/>
              </a:spcBef>
              <a:spcAft>
                <a:spcPts val="0"/>
              </a:spcAft>
              <a:buNone/>
            </a:pPr>
            <a:r>
              <a:rPr lang="es-CL" sz="9200">
                <a:latin typeface="Arial Narrow"/>
                <a:ea typeface="Arial Narrow"/>
                <a:cs typeface="Arial Narrow"/>
                <a:sym typeface="Arial Narrow"/>
              </a:rPr>
              <a:t>          → sexo</a:t>
            </a:r>
            <a:endParaRPr sz="9200">
              <a:latin typeface="Arial Narrow"/>
              <a:ea typeface="Arial Narrow"/>
              <a:cs typeface="Arial Narrow"/>
              <a:sym typeface="Arial Narrow"/>
            </a:endParaRPr>
          </a:p>
          <a:p>
            <a:pPr marL="457200" lvl="0" indent="-374650" algn="ctr" rtl="0">
              <a:lnSpc>
                <a:spcPct val="150000"/>
              </a:lnSpc>
              <a:spcBef>
                <a:spcPts val="0"/>
              </a:spcBef>
              <a:spcAft>
                <a:spcPts val="0"/>
              </a:spcAft>
              <a:buSzPct val="100000"/>
              <a:buFont typeface="Arial Narrow"/>
              <a:buChar char="•"/>
            </a:pPr>
            <a:r>
              <a:rPr lang="es-CL" sz="9200" b="1">
                <a:latin typeface="Arial Narrow"/>
                <a:ea typeface="Arial Narrow"/>
                <a:cs typeface="Arial Narrow"/>
                <a:sym typeface="Arial Narrow"/>
              </a:rPr>
              <a:t>Análisis: </a:t>
            </a:r>
            <a:r>
              <a:rPr lang="es-CL" sz="9200">
                <a:latin typeface="Arial Narrow"/>
                <a:ea typeface="Arial Narrow"/>
                <a:cs typeface="Arial Narrow"/>
                <a:sym typeface="Arial Narrow"/>
              </a:rPr>
              <a:t>3 Regresiones logísticas multinomiales + 1 regresión lineal</a:t>
            </a:r>
            <a:endParaRPr sz="9200" b="1">
              <a:latin typeface="Arial Narrow"/>
              <a:ea typeface="Arial Narrow"/>
              <a:cs typeface="Arial Narrow"/>
              <a:sym typeface="Arial Narrow"/>
            </a:endParaRPr>
          </a:p>
          <a:p>
            <a:pPr marL="457200" lvl="0" indent="0" algn="just" rtl="0">
              <a:lnSpc>
                <a:spcPct val="150000"/>
              </a:lnSpc>
              <a:spcBef>
                <a:spcPts val="0"/>
              </a:spcBef>
              <a:spcAft>
                <a:spcPts val="0"/>
              </a:spcAft>
              <a:buSzPct val="69498"/>
              <a:buNone/>
            </a:pPr>
            <a:endParaRPr>
              <a:latin typeface="Arial Narrow"/>
              <a:ea typeface="Arial Narrow"/>
              <a:cs typeface="Arial Narrow"/>
              <a:sym typeface="Arial Narrow"/>
            </a:endParaRPr>
          </a:p>
          <a:p>
            <a:pPr marL="0" lvl="0" indent="0" algn="just" rtl="0">
              <a:lnSpc>
                <a:spcPct val="150000"/>
              </a:lnSpc>
              <a:spcBef>
                <a:spcPts val="0"/>
              </a:spcBef>
              <a:spcAft>
                <a:spcPts val="0"/>
              </a:spcAft>
              <a:buNone/>
            </a:pPr>
            <a:endParaRPr>
              <a:latin typeface="Arial Narrow"/>
              <a:ea typeface="Arial Narrow"/>
              <a:cs typeface="Arial Narrow"/>
              <a:sym typeface="Arial Narrow"/>
            </a:endParaRPr>
          </a:p>
        </p:txBody>
      </p:sp>
      <p:pic>
        <p:nvPicPr>
          <p:cNvPr id="126" name="Google Shape;126;g122647e4d0f_0_0" descr="Imagen que contiene Logotipo&#10;&#10;Descripción generada automáticamente"/>
          <p:cNvPicPr preferRelativeResize="0"/>
          <p:nvPr/>
        </p:nvPicPr>
        <p:blipFill rotWithShape="1">
          <a:blip r:embed="rId4">
            <a:alphaModFix/>
          </a:blip>
          <a:srcRect/>
          <a:stretch/>
        </p:blipFill>
        <p:spPr>
          <a:xfrm>
            <a:off x="9545377" y="0"/>
            <a:ext cx="2531127" cy="73028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mt="12000"/>
          </a:blip>
          <a:stretch>
            <a:fillRect/>
          </a:stretch>
        </a:blipFill>
        <a:effectLst/>
      </p:bgPr>
    </p:bg>
    <p:spTree>
      <p:nvGrpSpPr>
        <p:cNvPr id="1" name="Shape 130"/>
        <p:cNvGrpSpPr/>
        <p:nvPr/>
      </p:nvGrpSpPr>
      <p:grpSpPr>
        <a:xfrm>
          <a:off x="0" y="0"/>
          <a:ext cx="0" cy="0"/>
          <a:chOff x="0" y="0"/>
          <a:chExt cx="0" cy="0"/>
        </a:xfrm>
      </p:grpSpPr>
      <p:sp>
        <p:nvSpPr>
          <p:cNvPr id="131" name="Google Shape;131;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Libre Franklin Black"/>
              <a:buNone/>
            </a:pPr>
            <a:r>
              <a:rPr lang="es-CL">
                <a:latin typeface="Libre Franklin Black"/>
                <a:ea typeface="Libre Franklin Black"/>
                <a:cs typeface="Libre Franklin Black"/>
                <a:sym typeface="Libre Franklin Black"/>
              </a:rPr>
              <a:t>Resultados. Largo del programa</a:t>
            </a:r>
            <a:endParaRPr/>
          </a:p>
        </p:txBody>
      </p:sp>
      <p:pic>
        <p:nvPicPr>
          <p:cNvPr id="132" name="Google Shape;132;p3" descr="Imagen que contiene Logotipo&#10;&#10;Descripción generada automáticamente"/>
          <p:cNvPicPr preferRelativeResize="0"/>
          <p:nvPr/>
        </p:nvPicPr>
        <p:blipFill rotWithShape="1">
          <a:blip r:embed="rId4">
            <a:alphaModFix/>
          </a:blip>
          <a:srcRect/>
          <a:stretch/>
        </p:blipFill>
        <p:spPr>
          <a:xfrm>
            <a:off x="9545377" y="0"/>
            <a:ext cx="2531128" cy="730280"/>
          </a:xfrm>
          <a:prstGeom prst="rect">
            <a:avLst/>
          </a:prstGeom>
          <a:noFill/>
          <a:ln>
            <a:noFill/>
          </a:ln>
        </p:spPr>
      </p:pic>
      <p:graphicFrame>
        <p:nvGraphicFramePr>
          <p:cNvPr id="133" name="Google Shape;133;p3"/>
          <p:cNvGraphicFramePr/>
          <p:nvPr/>
        </p:nvGraphicFramePr>
        <p:xfrm>
          <a:off x="1337107" y="2055813"/>
          <a:ext cx="3000000" cy="3000000"/>
        </p:xfrm>
        <a:graphic>
          <a:graphicData uri="http://schemas.openxmlformats.org/drawingml/2006/table">
            <a:tbl>
              <a:tblPr>
                <a:noFill/>
                <a:tableStyleId>{B1677394-9480-4AA3-9A6A-CB155DC627EC}</a:tableStyleId>
              </a:tblPr>
              <a:tblGrid>
                <a:gridCol w="1982075">
                  <a:extLst>
                    <a:ext uri="{9D8B030D-6E8A-4147-A177-3AD203B41FA5}">
                      <a16:colId xmlns:a16="http://schemas.microsoft.com/office/drawing/2014/main" val="20000"/>
                    </a:ext>
                  </a:extLst>
                </a:gridCol>
                <a:gridCol w="1074050">
                  <a:extLst>
                    <a:ext uri="{9D8B030D-6E8A-4147-A177-3AD203B41FA5}">
                      <a16:colId xmlns:a16="http://schemas.microsoft.com/office/drawing/2014/main" val="20001"/>
                    </a:ext>
                  </a:extLst>
                </a:gridCol>
                <a:gridCol w="1191200">
                  <a:extLst>
                    <a:ext uri="{9D8B030D-6E8A-4147-A177-3AD203B41FA5}">
                      <a16:colId xmlns:a16="http://schemas.microsoft.com/office/drawing/2014/main" val="20002"/>
                    </a:ext>
                  </a:extLst>
                </a:gridCol>
                <a:gridCol w="1337675">
                  <a:extLst>
                    <a:ext uri="{9D8B030D-6E8A-4147-A177-3AD203B41FA5}">
                      <a16:colId xmlns:a16="http://schemas.microsoft.com/office/drawing/2014/main" val="20003"/>
                    </a:ext>
                  </a:extLst>
                </a:gridCol>
                <a:gridCol w="1386475">
                  <a:extLst>
                    <a:ext uri="{9D8B030D-6E8A-4147-A177-3AD203B41FA5}">
                      <a16:colId xmlns:a16="http://schemas.microsoft.com/office/drawing/2014/main" val="20004"/>
                    </a:ext>
                  </a:extLst>
                </a:gridCol>
                <a:gridCol w="1318125">
                  <a:extLst>
                    <a:ext uri="{9D8B030D-6E8A-4147-A177-3AD203B41FA5}">
                      <a16:colId xmlns:a16="http://schemas.microsoft.com/office/drawing/2014/main" val="20005"/>
                    </a:ext>
                  </a:extLst>
                </a:gridCol>
                <a:gridCol w="1228175">
                  <a:extLst>
                    <a:ext uri="{9D8B030D-6E8A-4147-A177-3AD203B41FA5}">
                      <a16:colId xmlns:a16="http://schemas.microsoft.com/office/drawing/2014/main" val="20006"/>
                    </a:ext>
                  </a:extLst>
                </a:gridCol>
              </a:tblGrid>
              <a:tr h="813050">
                <a:tc rowSpan="2">
                  <a:txBody>
                    <a:bodyPr/>
                    <a:lstStyle/>
                    <a:p>
                      <a:pPr marL="0" marR="0" lvl="0" indent="0" algn="ctr" rtl="0">
                        <a:lnSpc>
                          <a:spcPct val="100000"/>
                        </a:lnSpc>
                        <a:spcBef>
                          <a:spcPts val="0"/>
                        </a:spcBef>
                        <a:spcAft>
                          <a:spcPts val="0"/>
                        </a:spcAft>
                        <a:buNone/>
                      </a:pPr>
                      <a:r>
                        <a:rPr lang="es-CL" sz="2400" u="none" strike="noStrike" cap="none"/>
                        <a:t>Clase social </a:t>
                      </a:r>
                      <a:endParaRPr/>
                    </a:p>
                    <a:p>
                      <a:pPr marL="0" marR="0" lvl="0" indent="0" algn="ctr" rtl="0">
                        <a:lnSpc>
                          <a:spcPct val="100000"/>
                        </a:lnSpc>
                        <a:spcBef>
                          <a:spcPts val="0"/>
                        </a:spcBef>
                        <a:spcAft>
                          <a:spcPts val="0"/>
                        </a:spcAft>
                        <a:buNone/>
                      </a:pPr>
                      <a:r>
                        <a:rPr lang="es-CL" sz="2400" u="none" strike="noStrike" cap="none"/>
                        <a:t>(Ref = clase de servicios)</a:t>
                      </a:r>
                      <a:endParaRPr sz="2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gridSpan="2">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Corta</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Media</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Larga</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extLst>
                  <a:ext uri="{0D108BD9-81ED-4DB2-BD59-A6C34878D82A}">
                    <a16:rowId xmlns:a16="http://schemas.microsoft.com/office/drawing/2014/main" val="10000"/>
                  </a:ext>
                </a:extLst>
              </a:tr>
              <a:tr h="968750">
                <a:tc vMerge="1">
                  <a:txBody>
                    <a:bodyPr/>
                    <a:lstStyle/>
                    <a:p>
                      <a:endParaRPr lang="es-CL"/>
                    </a:p>
                  </a:txBody>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813050">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Media</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0.2</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-1.1***</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0.8</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0.0</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-1.0*</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1.1***</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891300">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Trabajadora</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0.2</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0.3</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1.0</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-0.2</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134" name="Google Shape;134;p3"/>
          <p:cNvSpPr txBox="1"/>
          <p:nvPr/>
        </p:nvSpPr>
        <p:spPr>
          <a:xfrm>
            <a:off x="1419655" y="5612172"/>
            <a:ext cx="8228100" cy="589875"/>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1000"/>
              </a:spcAft>
              <a:buClr>
                <a:srgbClr val="000000"/>
              </a:buClr>
              <a:buSzPts val="1800"/>
              <a:buFont typeface="Arial"/>
              <a:buNone/>
            </a:pPr>
            <a:r>
              <a:rPr lang="es-CL" sz="1800" b="0" i="0" u="none" strike="noStrike" cap="none">
                <a:solidFill>
                  <a:schemeClr val="dk1"/>
                </a:solidFill>
                <a:latin typeface="Arial"/>
                <a:ea typeface="Arial"/>
                <a:cs typeface="Arial"/>
                <a:sym typeface="Arial"/>
              </a:rPr>
              <a:t>*p-&lt;0.05, **p&lt;0.01, ***p&lt;0.000. </a:t>
            </a:r>
            <a:endParaRPr sz="22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mt="12000"/>
          </a:blip>
          <a:stretch>
            <a:fillRect/>
          </a:stretch>
        </a:blipFill>
        <a:effectLst/>
      </p:bgPr>
    </p:bg>
    <p:spTree>
      <p:nvGrpSpPr>
        <p:cNvPr id="1" name="Shape 138"/>
        <p:cNvGrpSpPr/>
        <p:nvPr/>
      </p:nvGrpSpPr>
      <p:grpSpPr>
        <a:xfrm>
          <a:off x="0" y="0"/>
          <a:ext cx="0" cy="0"/>
          <a:chOff x="0" y="0"/>
          <a:chExt cx="0" cy="0"/>
        </a:xfrm>
      </p:grpSpPr>
      <p:pic>
        <p:nvPicPr>
          <p:cNvPr id="139" name="Google Shape;139;g122113138ef_0_19" descr="Imagen que contiene Logotipo&#10;&#10;Descripción generada automáticamente"/>
          <p:cNvPicPr preferRelativeResize="0"/>
          <p:nvPr/>
        </p:nvPicPr>
        <p:blipFill rotWithShape="1">
          <a:blip r:embed="rId4">
            <a:alphaModFix/>
          </a:blip>
          <a:srcRect/>
          <a:stretch/>
        </p:blipFill>
        <p:spPr>
          <a:xfrm>
            <a:off x="9545377" y="0"/>
            <a:ext cx="2531127" cy="730280"/>
          </a:xfrm>
          <a:prstGeom prst="rect">
            <a:avLst/>
          </a:prstGeom>
          <a:noFill/>
          <a:ln>
            <a:noFill/>
          </a:ln>
        </p:spPr>
      </p:pic>
      <p:graphicFrame>
        <p:nvGraphicFramePr>
          <p:cNvPr id="140" name="Google Shape;140;g122113138ef_0_19"/>
          <p:cNvGraphicFramePr/>
          <p:nvPr/>
        </p:nvGraphicFramePr>
        <p:xfrm>
          <a:off x="389327" y="1690825"/>
          <a:ext cx="3000000" cy="3000000"/>
        </p:xfrm>
        <a:graphic>
          <a:graphicData uri="http://schemas.openxmlformats.org/drawingml/2006/table">
            <a:tbl>
              <a:tblPr>
                <a:noFill/>
                <a:tableStyleId>{B1677394-9480-4AA3-9A6A-CB155DC627EC}</a:tableStyleId>
              </a:tblPr>
              <a:tblGrid>
                <a:gridCol w="1848025">
                  <a:extLst>
                    <a:ext uri="{9D8B030D-6E8A-4147-A177-3AD203B41FA5}">
                      <a16:colId xmlns:a16="http://schemas.microsoft.com/office/drawing/2014/main" val="20000"/>
                    </a:ext>
                  </a:extLst>
                </a:gridCol>
                <a:gridCol w="1278125">
                  <a:extLst>
                    <a:ext uri="{9D8B030D-6E8A-4147-A177-3AD203B41FA5}">
                      <a16:colId xmlns:a16="http://schemas.microsoft.com/office/drawing/2014/main" val="20001"/>
                    </a:ext>
                  </a:extLst>
                </a:gridCol>
                <a:gridCol w="1173725">
                  <a:extLst>
                    <a:ext uri="{9D8B030D-6E8A-4147-A177-3AD203B41FA5}">
                      <a16:colId xmlns:a16="http://schemas.microsoft.com/office/drawing/2014/main" val="20002"/>
                    </a:ext>
                  </a:extLst>
                </a:gridCol>
                <a:gridCol w="1173725">
                  <a:extLst>
                    <a:ext uri="{9D8B030D-6E8A-4147-A177-3AD203B41FA5}">
                      <a16:colId xmlns:a16="http://schemas.microsoft.com/office/drawing/2014/main" val="20003"/>
                    </a:ext>
                  </a:extLst>
                </a:gridCol>
                <a:gridCol w="1173725">
                  <a:extLst>
                    <a:ext uri="{9D8B030D-6E8A-4147-A177-3AD203B41FA5}">
                      <a16:colId xmlns:a16="http://schemas.microsoft.com/office/drawing/2014/main" val="20004"/>
                    </a:ext>
                  </a:extLst>
                </a:gridCol>
                <a:gridCol w="1173725">
                  <a:extLst>
                    <a:ext uri="{9D8B030D-6E8A-4147-A177-3AD203B41FA5}">
                      <a16:colId xmlns:a16="http://schemas.microsoft.com/office/drawing/2014/main" val="20005"/>
                    </a:ext>
                  </a:extLst>
                </a:gridCol>
                <a:gridCol w="1173725">
                  <a:extLst>
                    <a:ext uri="{9D8B030D-6E8A-4147-A177-3AD203B41FA5}">
                      <a16:colId xmlns:a16="http://schemas.microsoft.com/office/drawing/2014/main" val="20006"/>
                    </a:ext>
                  </a:extLst>
                </a:gridCol>
                <a:gridCol w="1173725">
                  <a:extLst>
                    <a:ext uri="{9D8B030D-6E8A-4147-A177-3AD203B41FA5}">
                      <a16:colId xmlns:a16="http://schemas.microsoft.com/office/drawing/2014/main" val="20007"/>
                    </a:ext>
                  </a:extLst>
                </a:gridCol>
                <a:gridCol w="1173725">
                  <a:extLst>
                    <a:ext uri="{9D8B030D-6E8A-4147-A177-3AD203B41FA5}">
                      <a16:colId xmlns:a16="http://schemas.microsoft.com/office/drawing/2014/main" val="20008"/>
                    </a:ext>
                  </a:extLst>
                </a:gridCol>
              </a:tblGrid>
              <a:tr h="854300">
                <a:tc rowSpan="2">
                  <a:txBody>
                    <a:bodyPr/>
                    <a:lstStyle/>
                    <a:p>
                      <a:pPr marL="0" marR="0" lvl="0" indent="0" algn="ctr" rtl="0">
                        <a:lnSpc>
                          <a:spcPct val="100000"/>
                        </a:lnSpc>
                        <a:spcBef>
                          <a:spcPts val="0"/>
                        </a:spcBef>
                        <a:spcAft>
                          <a:spcPts val="0"/>
                        </a:spcAft>
                        <a:buNone/>
                      </a:pPr>
                      <a:r>
                        <a:rPr lang="es-CL" sz="2400" u="none" strike="noStrike" cap="none"/>
                        <a:t>Clase social </a:t>
                      </a:r>
                      <a:endParaRPr/>
                    </a:p>
                    <a:p>
                      <a:pPr marL="0" marR="0" lvl="0" indent="0" algn="ctr" rtl="0">
                        <a:lnSpc>
                          <a:spcPct val="100000"/>
                        </a:lnSpc>
                        <a:spcBef>
                          <a:spcPts val="0"/>
                        </a:spcBef>
                        <a:spcAft>
                          <a:spcPts val="0"/>
                        </a:spcAft>
                        <a:buNone/>
                      </a:pPr>
                      <a:r>
                        <a:rPr lang="es-CL" sz="2400" u="none" strike="noStrike" cap="none"/>
                        <a:t>(Ref = clase de servicios)</a:t>
                      </a:r>
                      <a:endParaRPr sz="2400" u="none" strike="noStrike" cap="none"/>
                    </a:p>
                    <a:p>
                      <a:pPr marL="0" marR="0" lvl="0" indent="0" algn="ctr" rtl="0">
                        <a:lnSpc>
                          <a:spcPct val="100000"/>
                        </a:lnSpc>
                        <a:spcBef>
                          <a:spcPts val="0"/>
                        </a:spcBef>
                        <a:spcAft>
                          <a:spcPts val="0"/>
                        </a:spcAft>
                        <a:buNone/>
                      </a:pPr>
                      <a:endParaRPr sz="2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gridSpan="2">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   Cs. Soc</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Ed &amp; Hum</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Derecho</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Art. &amp; Arq.</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extLst>
                  <a:ext uri="{0D108BD9-81ED-4DB2-BD59-A6C34878D82A}">
                    <a16:rowId xmlns:a16="http://schemas.microsoft.com/office/drawing/2014/main" val="10000"/>
                  </a:ext>
                </a:extLst>
              </a:tr>
              <a:tr h="1341375">
                <a:tc vMerge="1">
                  <a:txBody>
                    <a:bodyPr/>
                    <a:lstStyle/>
                    <a:p>
                      <a:endParaRPr lang="es-CL"/>
                    </a:p>
                  </a:txBody>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082050">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Media</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-1.4***</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-1.2***</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1.9***</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-1.3***</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-1.6***</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-1.6***</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1082050">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Trabajadora</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-1.2***</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3.5***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2.9***</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-2.3***</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-2.6***</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-2.6***</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141" name="Google Shape;141;g122113138ef_0_19"/>
          <p:cNvSpPr txBox="1"/>
          <p:nvPr/>
        </p:nvSpPr>
        <p:spPr>
          <a:xfrm>
            <a:off x="460441" y="6050605"/>
            <a:ext cx="8228100" cy="589875"/>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1000"/>
              </a:spcAft>
              <a:buClr>
                <a:srgbClr val="000000"/>
              </a:buClr>
              <a:buSzPts val="1800"/>
              <a:buFont typeface="Arial"/>
              <a:buNone/>
            </a:pPr>
            <a:r>
              <a:rPr lang="es-CL" sz="1800" b="0" i="0" u="none" strike="noStrike" cap="none">
                <a:solidFill>
                  <a:schemeClr val="dk1"/>
                </a:solidFill>
                <a:latin typeface="Arial"/>
                <a:ea typeface="Arial"/>
                <a:cs typeface="Arial"/>
                <a:sym typeface="Arial"/>
              </a:rPr>
              <a:t>*p-&lt;0.05, **p&lt;0.01, ***p&lt;0.000. </a:t>
            </a:r>
            <a:endParaRPr sz="2200" b="0" i="0" u="none" strike="noStrike" cap="none">
              <a:solidFill>
                <a:srgbClr val="000000"/>
              </a:solidFill>
              <a:latin typeface="Arial"/>
              <a:ea typeface="Arial"/>
              <a:cs typeface="Arial"/>
              <a:sym typeface="Arial"/>
            </a:endParaRPr>
          </a:p>
        </p:txBody>
      </p:sp>
      <p:sp>
        <p:nvSpPr>
          <p:cNvPr id="142" name="Google Shape;142;g122113138ef_0_19"/>
          <p:cNvSpPr txBox="1"/>
          <p:nvPr/>
        </p:nvSpPr>
        <p:spPr>
          <a:xfrm>
            <a:off x="518807" y="438100"/>
            <a:ext cx="10515600" cy="13257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Libre Franklin Black"/>
              <a:buNone/>
            </a:pPr>
            <a:r>
              <a:rPr lang="es-CL" sz="4400" b="0" i="0" u="none" strike="noStrike" cap="none">
                <a:solidFill>
                  <a:schemeClr val="dk1"/>
                </a:solidFill>
                <a:latin typeface="Libre Franklin Black"/>
                <a:ea typeface="Libre Franklin Black"/>
                <a:cs typeface="Libre Franklin Black"/>
                <a:sym typeface="Libre Franklin Black"/>
              </a:rPr>
              <a:t>Resultados. Área del conocimiento II</a:t>
            </a:r>
            <a:endParaRPr sz="4400" b="0" i="0" u="none" strike="noStrike" cap="none">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mt="12000"/>
          </a:blip>
          <a:stretch>
            <a:fillRect/>
          </a:stretch>
        </a:blipFill>
        <a:effectLst/>
      </p:bgPr>
    </p:bg>
    <p:spTree>
      <p:nvGrpSpPr>
        <p:cNvPr id="1" name="Shape 146"/>
        <p:cNvGrpSpPr/>
        <p:nvPr/>
      </p:nvGrpSpPr>
      <p:grpSpPr>
        <a:xfrm>
          <a:off x="0" y="0"/>
          <a:ext cx="0" cy="0"/>
          <a:chOff x="0" y="0"/>
          <a:chExt cx="0" cy="0"/>
        </a:xfrm>
      </p:grpSpPr>
      <p:pic>
        <p:nvPicPr>
          <p:cNvPr id="147" name="Google Shape;147;p17" descr="Imagen que contiene Logotipo&#10;&#10;Descripción generada automáticamente"/>
          <p:cNvPicPr preferRelativeResize="0"/>
          <p:nvPr/>
        </p:nvPicPr>
        <p:blipFill rotWithShape="1">
          <a:blip r:embed="rId4">
            <a:alphaModFix/>
          </a:blip>
          <a:srcRect/>
          <a:stretch/>
        </p:blipFill>
        <p:spPr>
          <a:xfrm>
            <a:off x="9545377" y="0"/>
            <a:ext cx="2531127" cy="730280"/>
          </a:xfrm>
          <a:prstGeom prst="rect">
            <a:avLst/>
          </a:prstGeom>
          <a:noFill/>
          <a:ln>
            <a:noFill/>
          </a:ln>
        </p:spPr>
      </p:pic>
      <p:graphicFrame>
        <p:nvGraphicFramePr>
          <p:cNvPr id="148" name="Google Shape;148;p17"/>
          <p:cNvGraphicFramePr/>
          <p:nvPr/>
        </p:nvGraphicFramePr>
        <p:xfrm>
          <a:off x="389327" y="1690825"/>
          <a:ext cx="3000000" cy="3000000"/>
        </p:xfrm>
        <a:graphic>
          <a:graphicData uri="http://schemas.openxmlformats.org/drawingml/2006/table">
            <a:tbl>
              <a:tblPr>
                <a:noFill/>
                <a:tableStyleId>{B1677394-9480-4AA3-9A6A-CB155DC627EC}</a:tableStyleId>
              </a:tblPr>
              <a:tblGrid>
                <a:gridCol w="1848025">
                  <a:extLst>
                    <a:ext uri="{9D8B030D-6E8A-4147-A177-3AD203B41FA5}">
                      <a16:colId xmlns:a16="http://schemas.microsoft.com/office/drawing/2014/main" val="20000"/>
                    </a:ext>
                  </a:extLst>
                </a:gridCol>
                <a:gridCol w="1278125">
                  <a:extLst>
                    <a:ext uri="{9D8B030D-6E8A-4147-A177-3AD203B41FA5}">
                      <a16:colId xmlns:a16="http://schemas.microsoft.com/office/drawing/2014/main" val="20001"/>
                    </a:ext>
                  </a:extLst>
                </a:gridCol>
                <a:gridCol w="1173725">
                  <a:extLst>
                    <a:ext uri="{9D8B030D-6E8A-4147-A177-3AD203B41FA5}">
                      <a16:colId xmlns:a16="http://schemas.microsoft.com/office/drawing/2014/main" val="20002"/>
                    </a:ext>
                  </a:extLst>
                </a:gridCol>
                <a:gridCol w="1173725">
                  <a:extLst>
                    <a:ext uri="{9D8B030D-6E8A-4147-A177-3AD203B41FA5}">
                      <a16:colId xmlns:a16="http://schemas.microsoft.com/office/drawing/2014/main" val="20003"/>
                    </a:ext>
                  </a:extLst>
                </a:gridCol>
                <a:gridCol w="1173725">
                  <a:extLst>
                    <a:ext uri="{9D8B030D-6E8A-4147-A177-3AD203B41FA5}">
                      <a16:colId xmlns:a16="http://schemas.microsoft.com/office/drawing/2014/main" val="20004"/>
                    </a:ext>
                  </a:extLst>
                </a:gridCol>
                <a:gridCol w="1173725">
                  <a:extLst>
                    <a:ext uri="{9D8B030D-6E8A-4147-A177-3AD203B41FA5}">
                      <a16:colId xmlns:a16="http://schemas.microsoft.com/office/drawing/2014/main" val="20005"/>
                    </a:ext>
                  </a:extLst>
                </a:gridCol>
                <a:gridCol w="1173725">
                  <a:extLst>
                    <a:ext uri="{9D8B030D-6E8A-4147-A177-3AD203B41FA5}">
                      <a16:colId xmlns:a16="http://schemas.microsoft.com/office/drawing/2014/main" val="20006"/>
                    </a:ext>
                  </a:extLst>
                </a:gridCol>
                <a:gridCol w="1173725">
                  <a:extLst>
                    <a:ext uri="{9D8B030D-6E8A-4147-A177-3AD203B41FA5}">
                      <a16:colId xmlns:a16="http://schemas.microsoft.com/office/drawing/2014/main" val="20007"/>
                    </a:ext>
                  </a:extLst>
                </a:gridCol>
                <a:gridCol w="1173725">
                  <a:extLst>
                    <a:ext uri="{9D8B030D-6E8A-4147-A177-3AD203B41FA5}">
                      <a16:colId xmlns:a16="http://schemas.microsoft.com/office/drawing/2014/main" val="20008"/>
                    </a:ext>
                  </a:extLst>
                </a:gridCol>
              </a:tblGrid>
              <a:tr h="854300">
                <a:tc rowSpan="2">
                  <a:txBody>
                    <a:bodyPr/>
                    <a:lstStyle/>
                    <a:p>
                      <a:pPr marL="0" marR="0" lvl="0" indent="0" algn="ctr" rtl="0">
                        <a:lnSpc>
                          <a:spcPct val="100000"/>
                        </a:lnSpc>
                        <a:spcBef>
                          <a:spcPts val="0"/>
                        </a:spcBef>
                        <a:spcAft>
                          <a:spcPts val="0"/>
                        </a:spcAft>
                        <a:buNone/>
                      </a:pPr>
                      <a:r>
                        <a:rPr lang="es-CL" sz="2400" u="none" strike="noStrike" cap="none"/>
                        <a:t>Clase social </a:t>
                      </a:r>
                      <a:endParaRPr/>
                    </a:p>
                    <a:p>
                      <a:pPr marL="0" marR="0" lvl="0" indent="0" algn="ctr" rtl="0">
                        <a:lnSpc>
                          <a:spcPct val="100000"/>
                        </a:lnSpc>
                        <a:spcBef>
                          <a:spcPts val="0"/>
                        </a:spcBef>
                        <a:spcAft>
                          <a:spcPts val="0"/>
                        </a:spcAft>
                        <a:buNone/>
                      </a:pPr>
                      <a:r>
                        <a:rPr lang="es-CL" sz="2400" u="none" strike="noStrike" cap="none"/>
                        <a:t>(Ref = clase de servicios)</a:t>
                      </a:r>
                      <a:endParaRPr sz="2400" u="none" strike="noStrike" cap="none"/>
                    </a:p>
                    <a:p>
                      <a:pPr marL="0" marR="0" lvl="0" indent="0" algn="ctr" rtl="0">
                        <a:lnSpc>
                          <a:spcPct val="100000"/>
                        </a:lnSpc>
                        <a:spcBef>
                          <a:spcPts val="0"/>
                        </a:spcBef>
                        <a:spcAft>
                          <a:spcPts val="0"/>
                        </a:spcAft>
                        <a:buNone/>
                      </a:pPr>
                      <a:endParaRPr sz="2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gridSpan="2">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   Cs. Soc</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Ed &amp; Hum</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Derecho</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tc gridSpan="2">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Art. &amp; Arq.</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hMerge="1">
                  <a:txBody>
                    <a:bodyPr/>
                    <a:lstStyle/>
                    <a:p>
                      <a:endParaRPr lang="es-CL"/>
                    </a:p>
                  </a:txBody>
                  <a:tcPr/>
                </a:tc>
                <a:extLst>
                  <a:ext uri="{0D108BD9-81ED-4DB2-BD59-A6C34878D82A}">
                    <a16:rowId xmlns:a16="http://schemas.microsoft.com/office/drawing/2014/main" val="10000"/>
                  </a:ext>
                </a:extLst>
              </a:tr>
              <a:tr h="1341375">
                <a:tc vMerge="1">
                  <a:txBody>
                    <a:bodyPr/>
                    <a:lstStyle/>
                    <a:p>
                      <a:endParaRPr lang="es-CL"/>
                    </a:p>
                  </a:txBody>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082050">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Media</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-1.4***</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-1.2***</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1.9***</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-1.3***</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-1.6***</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-1.6***</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1082050">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Trabajadora</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-2.0***</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-1.2***</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3.5***</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2.9***</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-2.3***</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-2.6***</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-2.7***</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2400"/>
                        <a:buFont typeface="Arial"/>
                        <a:buNone/>
                      </a:pPr>
                      <a:r>
                        <a:rPr lang="es-CL" sz="2400" u="none" strike="noStrike" cap="none">
                          <a:solidFill>
                            <a:schemeClr val="dk1"/>
                          </a:solidFill>
                        </a:rPr>
                        <a:t>-2.6***</a:t>
                      </a:r>
                      <a:endParaRPr sz="2400" u="none" strike="noStrike" cap="none">
                        <a:solidFill>
                          <a:schemeClr val="dk1"/>
                        </a:solidFill>
                      </a:endParaRPr>
                    </a:p>
                  </a:txBody>
                  <a:tcPr marL="63500" marR="63500" marT="63500" marB="6350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149" name="Google Shape;149;p17"/>
          <p:cNvSpPr txBox="1"/>
          <p:nvPr/>
        </p:nvSpPr>
        <p:spPr>
          <a:xfrm>
            <a:off x="460441" y="6050605"/>
            <a:ext cx="8228100" cy="589875"/>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1000"/>
              </a:spcAft>
              <a:buClr>
                <a:srgbClr val="000000"/>
              </a:buClr>
              <a:buSzPts val="1800"/>
              <a:buFont typeface="Arial"/>
              <a:buNone/>
            </a:pPr>
            <a:r>
              <a:rPr lang="es-CL" sz="1800" b="0" i="0" u="none" strike="noStrike" cap="none">
                <a:solidFill>
                  <a:srgbClr val="000000"/>
                </a:solidFill>
                <a:latin typeface="Arial"/>
                <a:ea typeface="Arial"/>
                <a:cs typeface="Arial"/>
                <a:sym typeface="Arial"/>
              </a:rPr>
              <a:t>*p-&lt;0.05, **p&lt;0.01, ***p&lt;0.000. </a:t>
            </a:r>
            <a:endParaRPr sz="2200" b="0" i="0" u="none" strike="noStrike" cap="none">
              <a:solidFill>
                <a:srgbClr val="000000"/>
              </a:solidFill>
              <a:latin typeface="Arial"/>
              <a:ea typeface="Arial"/>
              <a:cs typeface="Arial"/>
              <a:sym typeface="Arial"/>
            </a:endParaRPr>
          </a:p>
        </p:txBody>
      </p:sp>
      <p:sp>
        <p:nvSpPr>
          <p:cNvPr id="150" name="Google Shape;150;p17"/>
          <p:cNvSpPr txBox="1"/>
          <p:nvPr/>
        </p:nvSpPr>
        <p:spPr>
          <a:xfrm>
            <a:off x="518807" y="438100"/>
            <a:ext cx="10515600" cy="132570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000000"/>
              </a:buClr>
              <a:buSzPts val="4400"/>
              <a:buFont typeface="Libre Franklin Black"/>
              <a:buNone/>
            </a:pPr>
            <a:r>
              <a:rPr lang="es-CL" sz="4400" b="0" i="0" u="none" strike="noStrike" cap="none">
                <a:solidFill>
                  <a:srgbClr val="000000"/>
                </a:solidFill>
                <a:latin typeface="Libre Franklin Black"/>
                <a:ea typeface="Libre Franklin Black"/>
                <a:cs typeface="Libre Franklin Black"/>
                <a:sym typeface="Libre Franklin Black"/>
              </a:rPr>
              <a:t>Resultados. Área del conocimiento II</a:t>
            </a:r>
            <a:endParaRPr sz="4400" b="0" i="0" u="none" strike="noStrike" cap="none">
              <a:solidFill>
                <a:srgbClr val="000000"/>
              </a:solidFill>
              <a:latin typeface="Calibri"/>
              <a:ea typeface="Calibri"/>
              <a:cs typeface="Calibri"/>
              <a:sym typeface="Calibri"/>
            </a:endParaRPr>
          </a:p>
        </p:txBody>
      </p:sp>
      <p:sp>
        <p:nvSpPr>
          <p:cNvPr id="151" name="Google Shape;151;p17"/>
          <p:cNvSpPr/>
          <p:nvPr/>
        </p:nvSpPr>
        <p:spPr>
          <a:xfrm>
            <a:off x="7023370" y="3978612"/>
            <a:ext cx="2344365" cy="1926077"/>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1289</Words>
  <Application>Microsoft Office PowerPoint</Application>
  <PresentationFormat>Panorámica</PresentationFormat>
  <Paragraphs>283</Paragraphs>
  <Slides>17</Slides>
  <Notes>17</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17</vt:i4>
      </vt:variant>
    </vt:vector>
  </HeadingPairs>
  <TitlesOfParts>
    <vt:vector size="23" baseType="lpstr">
      <vt:lpstr>Libre Franklin Black</vt:lpstr>
      <vt:lpstr>Calibri</vt:lpstr>
      <vt:lpstr>Overlock</vt:lpstr>
      <vt:lpstr>Arial</vt:lpstr>
      <vt:lpstr>Arial Narrow</vt:lpstr>
      <vt:lpstr>Tema de Office</vt:lpstr>
      <vt:lpstr>Influencia del habitus de clase en la elección de carrera y universidad</vt:lpstr>
      <vt:lpstr>Antecedentes</vt:lpstr>
      <vt:lpstr>Conceptos teóricos</vt:lpstr>
      <vt:lpstr>Objetivo de investigación</vt:lpstr>
      <vt:lpstr>Metodología: Datos</vt:lpstr>
      <vt:lpstr>Metodología. Variables y análisis</vt:lpstr>
      <vt:lpstr>Resultados. Largo del programa</vt:lpstr>
      <vt:lpstr>Presentación de PowerPoint</vt:lpstr>
      <vt:lpstr>Presentación de PowerPoint</vt:lpstr>
      <vt:lpstr>Resultados. Área del conocimiento II</vt:lpstr>
      <vt:lpstr>Resultados. Costo de la carrera</vt:lpstr>
      <vt:lpstr>Resultados. Tipo de universidad</vt:lpstr>
      <vt:lpstr>Resultados. Tipo de universidad</vt:lpstr>
      <vt:lpstr>Reflexiones finales</vt:lpstr>
      <vt:lpstr>Conceptos centrales</vt:lpstr>
      <vt:lpstr>Referencias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Influencia del habitus de clase en la elección de carrera y universidad</dc:title>
  <dc:creator>Patricio Alejandro Silva Avila</dc:creator>
  <cp:lastModifiedBy>oespinoza</cp:lastModifiedBy>
  <cp:revision>1</cp:revision>
  <dcterms:created xsi:type="dcterms:W3CDTF">2022-03-30T13:24:40Z</dcterms:created>
  <dcterms:modified xsi:type="dcterms:W3CDTF">2022-04-27T13:13:46Z</dcterms:modified>
</cp:coreProperties>
</file>